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385" r:id="rId2"/>
    <p:sldId id="386" r:id="rId3"/>
    <p:sldId id="267" r:id="rId4"/>
    <p:sldId id="548" r:id="rId5"/>
    <p:sldId id="549" r:id="rId6"/>
    <p:sldId id="409" r:id="rId7"/>
    <p:sldId id="259" r:id="rId8"/>
    <p:sldId id="349" r:id="rId9"/>
    <p:sldId id="354" r:id="rId10"/>
    <p:sldId id="264" r:id="rId11"/>
    <p:sldId id="330" r:id="rId12"/>
    <p:sldId id="558" r:id="rId13"/>
    <p:sldId id="258" r:id="rId14"/>
    <p:sldId id="262" r:id="rId15"/>
    <p:sldId id="554" r:id="rId16"/>
    <p:sldId id="289" r:id="rId17"/>
    <p:sldId id="372" r:id="rId18"/>
    <p:sldId id="314" r:id="rId19"/>
    <p:sldId id="361" r:id="rId20"/>
    <p:sldId id="362" r:id="rId21"/>
    <p:sldId id="377" r:id="rId22"/>
    <p:sldId id="363" r:id="rId23"/>
    <p:sldId id="364" r:id="rId24"/>
    <p:sldId id="482" r:id="rId25"/>
    <p:sldId id="266" r:id="rId26"/>
    <p:sldId id="413" r:id="rId27"/>
    <p:sldId id="421" r:id="rId28"/>
    <p:sldId id="371" r:id="rId29"/>
    <p:sldId id="276" r:id="rId30"/>
    <p:sldId id="423" r:id="rId31"/>
    <p:sldId id="559" r:id="rId32"/>
    <p:sldId id="459" r:id="rId33"/>
    <p:sldId id="461" r:id="rId34"/>
    <p:sldId id="424" r:id="rId35"/>
    <p:sldId id="260" r:id="rId36"/>
    <p:sldId id="465" r:id="rId37"/>
    <p:sldId id="467" r:id="rId38"/>
    <p:sldId id="464" r:id="rId39"/>
    <p:sldId id="552" r:id="rId40"/>
    <p:sldId id="553" r:id="rId41"/>
    <p:sldId id="560" r:id="rId42"/>
    <p:sldId id="417" r:id="rId43"/>
    <p:sldId id="440" r:id="rId44"/>
    <p:sldId id="441" r:id="rId45"/>
    <p:sldId id="561" r:id="rId46"/>
    <p:sldId id="414" r:id="rId47"/>
    <p:sldId id="433" r:id="rId48"/>
    <p:sldId id="483" r:id="rId49"/>
    <p:sldId id="449" r:id="rId50"/>
    <p:sldId id="446" r:id="rId51"/>
    <p:sldId id="555" r:id="rId52"/>
    <p:sldId id="450" r:id="rId53"/>
    <p:sldId id="452" r:id="rId54"/>
    <p:sldId id="453" r:id="rId55"/>
    <p:sldId id="454" r:id="rId56"/>
    <p:sldId id="445" r:id="rId57"/>
    <p:sldId id="562" r:id="rId58"/>
    <p:sldId id="416" r:id="rId59"/>
    <p:sldId id="439" r:id="rId60"/>
    <p:sldId id="369" r:id="rId61"/>
    <p:sldId id="37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F6F84-9407-459F-BBF9-44563656FA70}"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4B1FC-95F7-4ABE-BFB1-0E85D3153748}" type="slidenum">
              <a:rPr lang="en-US" smtClean="0"/>
              <a:t>‹#›</a:t>
            </a:fld>
            <a:endParaRPr lang="en-US"/>
          </a:p>
        </p:txBody>
      </p:sp>
    </p:spTree>
    <p:extLst>
      <p:ext uri="{BB962C8B-B14F-4D97-AF65-F5344CB8AC3E}">
        <p14:creationId xmlns:p14="http://schemas.microsoft.com/office/powerpoint/2010/main" val="3039623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c35bd6792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g13c35bd679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92929"/>
                </a:solidFill>
                <a:effectLst/>
                <a:latin typeface="charter"/>
              </a:rPr>
              <a:t>This unrolled network shows how we can supply a stream of data (intimately related to sequences, words and time-series data) to the recurrent neural network. </a:t>
            </a:r>
          </a:p>
          <a:p>
            <a:pPr marL="171450" indent="-171450">
              <a:buFont typeface="Arial" panose="020B0604020202020204" pitchFamily="34" charset="0"/>
              <a:buChar char="•"/>
            </a:pPr>
            <a:r>
              <a:rPr lang="en-US" b="0" i="0" dirty="0">
                <a:solidFill>
                  <a:srgbClr val="292929"/>
                </a:solidFill>
                <a:effectLst/>
                <a:latin typeface="charter"/>
              </a:rPr>
              <a:t>For instance, first we supply the word vector for “x1” to the network  and also act as a stand-alone output ( </a:t>
            </a:r>
            <a:r>
              <a:rPr lang="en-US" b="1" i="0" dirty="0">
                <a:solidFill>
                  <a:srgbClr val="292929"/>
                </a:solidFill>
                <a:effectLst/>
                <a:latin typeface="charter"/>
              </a:rPr>
              <a:t>h₀ </a:t>
            </a:r>
            <a:r>
              <a:rPr lang="en-US" b="0" i="0" dirty="0">
                <a:solidFill>
                  <a:srgbClr val="292929"/>
                </a:solidFill>
                <a:effectLst/>
                <a:latin typeface="charter"/>
              </a:rPr>
              <a:t>). </a:t>
            </a:r>
          </a:p>
          <a:p>
            <a:pPr marL="171450" indent="-171450">
              <a:buFont typeface="Arial" panose="020B0604020202020204" pitchFamily="34" charset="0"/>
              <a:buChar char="•"/>
            </a:pPr>
            <a:r>
              <a:rPr lang="en-US" b="0" i="0" dirty="0">
                <a:solidFill>
                  <a:srgbClr val="292929"/>
                </a:solidFill>
                <a:effectLst/>
                <a:latin typeface="charter"/>
              </a:rPr>
              <a:t>The next network (though it’s the same network) at time </a:t>
            </a:r>
            <a:r>
              <a:rPr lang="en-US" b="0" i="1" dirty="0">
                <a:solidFill>
                  <a:srgbClr val="292929"/>
                </a:solidFill>
                <a:effectLst/>
                <a:latin typeface="charter"/>
              </a:rPr>
              <a:t>t=1</a:t>
            </a:r>
            <a:r>
              <a:rPr lang="en-US" b="0" i="0" dirty="0">
                <a:solidFill>
                  <a:srgbClr val="292929"/>
                </a:solidFill>
                <a:effectLst/>
                <a:latin typeface="charter"/>
              </a:rPr>
              <a:t> takes the next word vector for “x2” and the previous output </a:t>
            </a:r>
            <a:r>
              <a:rPr lang="en-US" b="1" i="0" dirty="0">
                <a:solidFill>
                  <a:srgbClr val="292929"/>
                </a:solidFill>
                <a:effectLst/>
                <a:latin typeface="charter"/>
              </a:rPr>
              <a:t>h₀</a:t>
            </a:r>
            <a:r>
              <a:rPr lang="en-US" b="0" i="0" dirty="0">
                <a:solidFill>
                  <a:srgbClr val="292929"/>
                </a:solidFill>
                <a:effectLst/>
                <a:latin typeface="charter"/>
              </a:rPr>
              <a:t> into its hidden nodes, producing the next output </a:t>
            </a:r>
            <a:r>
              <a:rPr lang="en-US" b="1" i="0" dirty="0">
                <a:solidFill>
                  <a:srgbClr val="292929"/>
                </a:solidFill>
                <a:effectLst/>
                <a:latin typeface="charter"/>
              </a:rPr>
              <a:t>h₁</a:t>
            </a:r>
            <a:r>
              <a:rPr lang="en-US" b="0" i="0" dirty="0">
                <a:solidFill>
                  <a:srgbClr val="292929"/>
                </a:solidFill>
                <a:effectLst/>
                <a:latin typeface="charter"/>
              </a:rPr>
              <a:t> and so on.</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300362-7EB9-4689-AB49-C4F3920397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37652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encoder vector is the last hidden state of the encoder, and it tries to contain as much of the useful input information as possible to help the decoder get the best results.</a:t>
            </a:r>
          </a:p>
          <a:p>
            <a:pPr marL="171450" indent="-171450">
              <a:buFont typeface="Arial" panose="020B0604020202020204" pitchFamily="34" charset="0"/>
              <a:buChar char="•"/>
            </a:pPr>
            <a:r>
              <a:rPr lang="en-US" b="0" i="0" dirty="0">
                <a:solidFill>
                  <a:srgbClr val="292929"/>
                </a:solidFill>
                <a:effectLst/>
                <a:latin typeface="charter"/>
              </a:rPr>
              <a:t>The information of the first tokens is lost or diluted as more tokens are processed. </a:t>
            </a:r>
          </a:p>
          <a:p>
            <a:pPr marL="171450" indent="-171450">
              <a:buFont typeface="Arial" panose="020B0604020202020204" pitchFamily="34" charset="0"/>
              <a:buChar char="•"/>
            </a:pPr>
            <a:r>
              <a:rPr lang="en-US" b="0" i="0" dirty="0">
                <a:solidFill>
                  <a:srgbClr val="292929"/>
                </a:solidFill>
                <a:effectLst/>
                <a:latin typeface="charter"/>
              </a:rPr>
              <a:t>The context vector has been given the responsibility of encoding all of the information in a given source sentence into a vector of few hundred elements.</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300362-7EB9-4689-AB49-C4F3920397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41100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The </a:t>
            </a:r>
            <a:r>
              <a:rPr lang="en-US" b="0" i="0" dirty="0">
                <a:solidFill>
                  <a:srgbClr val="F39019"/>
                </a:solidFill>
                <a:effectLst/>
                <a:latin typeface="Helvetica" panose="020B0604020202020204" pitchFamily="34" charset="0"/>
              </a:rPr>
              <a:t>context</a:t>
            </a:r>
            <a:r>
              <a:rPr lang="en-US" b="0" i="0" dirty="0">
                <a:solidFill>
                  <a:srgbClr val="222222"/>
                </a:solidFill>
                <a:effectLst/>
                <a:latin typeface="Helvetica" panose="020B0604020202020204" pitchFamily="34" charset="0"/>
              </a:rPr>
              <a:t> vector turned out to be a bottleneck for these types of models. </a:t>
            </a:r>
          </a:p>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It made it challenging for the models to deal with long sentences.</a:t>
            </a:r>
          </a:p>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Attention allows the model to focus on the relevant parts of the input sequence as needed.</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300362-7EB9-4689-AB49-C4F3920397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9310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Attention summarizes the encoder, focusing on specific parts/words. </a:t>
            </a: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300362-7EB9-4689-AB49-C4F3920397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226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A8A305-835E-40CB-A5EC-C89B335A7C4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1611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92929"/>
                </a:solidFill>
                <a:effectLst/>
                <a:latin typeface="charter"/>
              </a:rPr>
              <a:t>It uses neither the convolutional neural networks (CNN) nor the recurrent neural networks (RNN) in its structure, but only the mechanism of attention.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92929"/>
                </a:solidFill>
                <a:effectLst/>
                <a:latin typeface="charter"/>
              </a:rPr>
              <a:t>The Transformer models all its dependencies using this mechanism.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92929"/>
                </a:solidFill>
                <a:effectLst/>
                <a:latin typeface="charter"/>
              </a:rPr>
              <a:t>The RNN and Seq2Seq models are difficult to parallelize and may have difficulty in learning long-range dependencies within the input and output sequences.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292929"/>
                </a:solidFill>
                <a:effectLst/>
                <a:latin typeface="charter"/>
              </a:rPr>
              <a:t>But this problem is solved with Transformer.</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300362-7EB9-4689-AB49-C4F3920397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649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dd67c5ab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dd67c5ab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dd67c5ab8_0_3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3dd67c5ab8_0_3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13dd67c5ab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13dd67c5ab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769b0234c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769b0234c6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769b0234c6_0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16846F-76A2-4D47-AAA0-C0D46E484DE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3214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7AC3630E-7442-CB38-816C-710936890039}"/>
            </a:ext>
          </a:extLst>
        </p:cNvPr>
        <p:cNvGrpSpPr/>
        <p:nvPr/>
      </p:nvGrpSpPr>
      <p:grpSpPr>
        <a:xfrm>
          <a:off x="0" y="0"/>
          <a:ext cx="0" cy="0"/>
          <a:chOff x="0" y="0"/>
          <a:chExt cx="0" cy="0"/>
        </a:xfrm>
      </p:grpSpPr>
      <p:sp>
        <p:nvSpPr>
          <p:cNvPr id="279" name="Google Shape;279;g2769b0234c6_0_103:notes">
            <a:extLst>
              <a:ext uri="{FF2B5EF4-FFF2-40B4-BE49-F238E27FC236}">
                <a16:creationId xmlns:a16="http://schemas.microsoft.com/office/drawing/2014/main" id="{CD8C9DCB-FDED-EF96-FDB6-90CA0ED65B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769b0234c6_0_103:notes">
            <a:extLst>
              <a:ext uri="{FF2B5EF4-FFF2-40B4-BE49-F238E27FC236}">
                <a16:creationId xmlns:a16="http://schemas.microsoft.com/office/drawing/2014/main" id="{C3ECF92B-69FC-6CEE-D87B-63F59A13718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769b0234c6_0_103:notes">
            <a:extLst>
              <a:ext uri="{FF2B5EF4-FFF2-40B4-BE49-F238E27FC236}">
                <a16:creationId xmlns:a16="http://schemas.microsoft.com/office/drawing/2014/main" id="{29475708-7DB5-B57E-3D12-ACABC798984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8054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study, we investigate the correlation between brain activation and feature representa- tions learned by different task-specific networks, and ask which tasks lead to improvements in brain-encoding performance. </a:t>
            </a:r>
          </a:p>
          <a:p>
            <a:r>
              <a:rPr lang="en-US"/>
              <a:t>Our selection of these tasks was based on the following design principles:</a:t>
            </a:r>
          </a:p>
          <a:p>
            <a:r>
              <a:rPr lang="en-US"/>
              <a:t> (1) We wanted to select a set of tasks covering diverse cognitive-linguistic skills. </a:t>
            </a:r>
          </a:p>
          <a:p>
            <a:r>
              <a:rPr lang="en-US"/>
              <a:t>(2) We wanted to select tasks that are a part of popular NLP benchmarks like GLUE </a:t>
            </a:r>
          </a:p>
          <a:p>
            <a:endParaRPr lang="en-US"/>
          </a:p>
          <a:p>
            <a:r>
              <a:rPr lang="en-US"/>
              <a:t>The emerging evidence from fMRI studies both syntax and semantics is distributed in the brain Thus, in this work, we explore syntactic and semantic tasks separately. Of the above mentioned tasks, NER and SS are syntactic, while the others involve semantic reasoning.</a:t>
            </a:r>
            <a:br>
              <a:rPr lang="en-US"/>
            </a:b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F19549-5A20-44FD-8EA1-B16F2FB225A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7358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16846F-76A2-4D47-AAA0-C0D46E484DE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37805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78e5e2abf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2978e5e2abf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SG">
                <a:latin typeface="Helvetica Neue"/>
                <a:ea typeface="Helvetica Neue"/>
                <a:cs typeface="Helvetica Neue"/>
                <a:sym typeface="Helvetica Neue"/>
              </a:rPr>
              <a:t>The BERTology studies shown that BERT captures hierarchy of linguistic signals</a:t>
            </a:r>
            <a:endParaRPr>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400"/>
              <a:buFont typeface="Helvetica Neue"/>
              <a:buNone/>
            </a:pP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early layers capture surface properties</a:t>
            </a: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middle layers capture syntactic properties</a:t>
            </a:r>
            <a:endParaRPr>
              <a:latin typeface="Helvetica Neue"/>
              <a:ea typeface="Helvetica Neue"/>
              <a:cs typeface="Helvetica Neue"/>
              <a:sym typeface="Helvetica Neue"/>
            </a:endParaRPr>
          </a:p>
          <a:p>
            <a:pPr marL="457200" lvl="0" indent="-317500" algn="l" rtl="0">
              <a:lnSpc>
                <a:spcPct val="100000"/>
              </a:lnSpc>
              <a:spcBef>
                <a:spcPts val="0"/>
              </a:spcBef>
              <a:spcAft>
                <a:spcPts val="0"/>
              </a:spcAft>
              <a:buSzPts val="1400"/>
              <a:buFont typeface="Helvetica Neue"/>
              <a:buChar char="-"/>
            </a:pPr>
            <a:r>
              <a:rPr lang="en-SG">
                <a:latin typeface="Helvetica Neue"/>
                <a:ea typeface="Helvetica Neue"/>
                <a:cs typeface="Helvetica Neue"/>
                <a:sym typeface="Helvetica Neue"/>
              </a:rPr>
              <a:t>[CLICK] and later layers capture semantic properties</a:t>
            </a:r>
            <a:endParaRPr>
              <a:latin typeface="Helvetica Neue"/>
              <a:ea typeface="Helvetica Neue"/>
              <a:cs typeface="Helvetica Neue"/>
              <a:sym typeface="Helvetica Neue"/>
            </a:endParaRPr>
          </a:p>
        </p:txBody>
      </p:sp>
      <p:sp>
        <p:nvSpPr>
          <p:cNvPr id="162" name="Google Shape;162;g2978e5e2abf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SG"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35</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16846F-76A2-4D47-AAA0-C0D46E484DE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19070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16846F-76A2-4D47-AAA0-C0D46E484DE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89710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16846F-76A2-4D47-AAA0-C0D46E484DE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322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16846F-76A2-4D47-AAA0-C0D46E484DE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7647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16846F-76A2-4D47-AAA0-C0D46E484DE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4108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857952a9e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2857952a9e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These language models are trained to </a:t>
            </a:r>
            <a:r>
              <a:rPr lang="en-SG" b="1">
                <a:latin typeface="Helvetica Neue"/>
                <a:ea typeface="Helvetica Neue"/>
                <a:cs typeface="Helvetica Neue"/>
                <a:sym typeface="Helvetica Neue"/>
              </a:rPr>
              <a:t>[Keep clicking] </a:t>
            </a:r>
            <a:endParaRPr b="1">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a:latin typeface="Helvetica Neue"/>
                <a:ea typeface="Helvetica Neue"/>
                <a:cs typeface="Helvetica Neue"/>
                <a:sym typeface="Helvetica Neue"/>
              </a:rPr>
              <a:t>predict missing words over millions of text documents. </a:t>
            </a:r>
            <a:endParaRPr b="1" strike="sngStrike">
              <a:solidFill>
                <a:srgbClr val="38761D"/>
              </a:solidFill>
              <a:latin typeface="Helvetica Neue"/>
              <a:ea typeface="Helvetica Neue"/>
              <a:cs typeface="Helvetica Neue"/>
              <a:sym typeface="Helvetica Neue"/>
            </a:endParaRPr>
          </a:p>
        </p:txBody>
      </p:sp>
      <p:sp>
        <p:nvSpPr>
          <p:cNvPr id="134" name="Google Shape;134;g22857952a9e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SG"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What a language model is – basically a machine learning model that is able to look at part of a sentence and predict the next word. </a:t>
            </a:r>
          </a:p>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The most famous language models are smartphone keyboards that suggest the next word based on what you’ve currently typed.</a:t>
            </a:r>
          </a:p>
          <a:p>
            <a:pPr marL="171450" indent="-171450">
              <a:buFont typeface="Arial" panose="020B0604020202020204" pitchFamily="34" charset="0"/>
              <a:buChar char="•"/>
            </a:pPr>
            <a:r>
              <a:rPr lang="en-US" b="0" i="0" dirty="0">
                <a:solidFill>
                  <a:srgbClr val="494949"/>
                </a:solidFill>
                <a:effectLst/>
                <a:latin typeface="Poppins"/>
              </a:rPr>
              <a:t>Have you noticed  the ‘Smart Compose’ feature in Gmail that gives auto-suggestions to complete sentences while writing  an email?</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300362-7EB9-4689-AB49-C4F3920397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3969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94949"/>
                </a:solidFill>
                <a:effectLst/>
                <a:latin typeface="Poppins"/>
              </a:rPr>
              <a:t>There are primarily two types of language models:</a:t>
            </a:r>
            <a:endParaRPr lang="en-US" b="0" i="0" dirty="0">
              <a:solidFill>
                <a:srgbClr val="292929"/>
              </a:solidFill>
              <a:effectLst/>
              <a:latin typeface="charter"/>
            </a:endParaRPr>
          </a:p>
          <a:p>
            <a:pPr marL="171450" indent="-171450">
              <a:buFont typeface="Arial" panose="020B0604020202020204" pitchFamily="34" charset="0"/>
              <a:buChar char="•"/>
            </a:pPr>
            <a:r>
              <a:rPr lang="en-US" b="0" i="0" dirty="0">
                <a:solidFill>
                  <a:srgbClr val="292929"/>
                </a:solidFill>
                <a:effectLst/>
                <a:latin typeface="charter"/>
              </a:rPr>
              <a:t>The probability of the next word can be estimated given only the previous </a:t>
            </a:r>
            <a:r>
              <a:rPr lang="en-US" b="0" i="1" dirty="0">
                <a:solidFill>
                  <a:srgbClr val="292929"/>
                </a:solidFill>
                <a:effectLst/>
                <a:latin typeface="charter"/>
              </a:rPr>
              <a:t>k</a:t>
            </a:r>
            <a:r>
              <a:rPr lang="en-US" b="0" i="0" dirty="0">
                <a:solidFill>
                  <a:srgbClr val="292929"/>
                </a:solidFill>
                <a:effectLst/>
                <a:latin typeface="charter"/>
              </a:rPr>
              <a:t> number of words.</a:t>
            </a:r>
          </a:p>
          <a:p>
            <a:pPr marL="171450" indent="-171450">
              <a:buFont typeface="Arial" panose="020B0604020202020204" pitchFamily="34" charset="0"/>
              <a:buChar char="•"/>
            </a:pPr>
            <a:r>
              <a:rPr lang="en-US" b="0" i="0" dirty="0">
                <a:solidFill>
                  <a:srgbClr val="494949"/>
                </a:solidFill>
                <a:effectLst/>
                <a:latin typeface="Poppins"/>
              </a:rPr>
              <a:t>If n=4, a gram may look like: “can you help me”. Basically, ‘n’ is the amount of context that the model is trained to consider. There are different types of N-Gram models such as unigrams, bigrams, trigrams, etc. </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300362-7EB9-4689-AB49-C4F3920397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0200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94949"/>
                </a:solidFill>
                <a:effectLst/>
                <a:latin typeface="Poppins"/>
              </a:rPr>
              <a:t>These language models are based on neural networks and are often considered as an advanced approach to execute NLP tasks. </a:t>
            </a:r>
          </a:p>
          <a:p>
            <a:pPr marL="171450" indent="-171450">
              <a:buFont typeface="Arial" panose="020B0604020202020204" pitchFamily="34" charset="0"/>
              <a:buChar char="•"/>
            </a:pPr>
            <a:r>
              <a:rPr lang="en-US" b="0" i="0" dirty="0">
                <a:solidFill>
                  <a:srgbClr val="494949"/>
                </a:solidFill>
                <a:effectLst/>
                <a:latin typeface="Poppins"/>
              </a:rPr>
              <a:t>Neural language models overcome the shortcomings of classical models such as n-gram and are used for complex tasks such as speech recognition or machine translation. </a:t>
            </a:r>
          </a:p>
          <a:p>
            <a:pPr marL="171450" indent="-171450">
              <a:buFont typeface="Arial" panose="020B0604020202020204" pitchFamily="34" charset="0"/>
              <a:buChar char="•"/>
            </a:pPr>
            <a:r>
              <a:rPr lang="en-US" b="0" i="0" dirty="0">
                <a:solidFill>
                  <a:srgbClr val="494949"/>
                </a:solidFill>
                <a:effectLst/>
                <a:latin typeface="Poppins"/>
              </a:rPr>
              <a:t>Language is significantly complex and keeps on evolving. Therefore, more complex is the language model, better it would be at performing NLP tasks.</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300362-7EB9-4689-AB49-C4F3920397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6475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92929"/>
                </a:solidFill>
                <a:effectLst/>
                <a:latin typeface="charter"/>
              </a:rPr>
              <a:t>This unrolled network shows how we can supply a stream of data (intimately related to sequences, words and time-series data) to the recurrent neural network. </a:t>
            </a:r>
          </a:p>
          <a:p>
            <a:pPr marL="171450" indent="-171450">
              <a:buFont typeface="Arial" panose="020B0604020202020204" pitchFamily="34" charset="0"/>
              <a:buChar char="•"/>
            </a:pPr>
            <a:r>
              <a:rPr lang="en-US" b="0" i="0" dirty="0">
                <a:solidFill>
                  <a:srgbClr val="292929"/>
                </a:solidFill>
                <a:effectLst/>
                <a:latin typeface="charter"/>
              </a:rPr>
              <a:t>For instance, first we supply the word vector for “x1” to the network  and also act as a stand-alone output ( </a:t>
            </a:r>
            <a:r>
              <a:rPr lang="en-US" b="1" i="0" dirty="0">
                <a:solidFill>
                  <a:srgbClr val="292929"/>
                </a:solidFill>
                <a:effectLst/>
                <a:latin typeface="charter"/>
              </a:rPr>
              <a:t>h₀ </a:t>
            </a:r>
            <a:r>
              <a:rPr lang="en-US" b="0" i="0" dirty="0">
                <a:solidFill>
                  <a:srgbClr val="292929"/>
                </a:solidFill>
                <a:effectLst/>
                <a:latin typeface="charter"/>
              </a:rPr>
              <a:t>). </a:t>
            </a:r>
          </a:p>
          <a:p>
            <a:pPr marL="171450" indent="-171450">
              <a:buFont typeface="Arial" panose="020B0604020202020204" pitchFamily="34" charset="0"/>
              <a:buChar char="•"/>
            </a:pPr>
            <a:r>
              <a:rPr lang="en-US" b="0" i="0" dirty="0">
                <a:solidFill>
                  <a:srgbClr val="292929"/>
                </a:solidFill>
                <a:effectLst/>
                <a:latin typeface="charter"/>
              </a:rPr>
              <a:t>The next network (though it’s the same network) at time </a:t>
            </a:r>
            <a:r>
              <a:rPr lang="en-US" b="0" i="1" dirty="0">
                <a:solidFill>
                  <a:srgbClr val="292929"/>
                </a:solidFill>
                <a:effectLst/>
                <a:latin typeface="charter"/>
              </a:rPr>
              <a:t>t=1</a:t>
            </a:r>
            <a:r>
              <a:rPr lang="en-US" b="0" i="0" dirty="0">
                <a:solidFill>
                  <a:srgbClr val="292929"/>
                </a:solidFill>
                <a:effectLst/>
                <a:latin typeface="charter"/>
              </a:rPr>
              <a:t> takes the next word vector for “x2” and the previous output </a:t>
            </a:r>
            <a:r>
              <a:rPr lang="en-US" b="1" i="0" dirty="0">
                <a:solidFill>
                  <a:srgbClr val="292929"/>
                </a:solidFill>
                <a:effectLst/>
                <a:latin typeface="charter"/>
              </a:rPr>
              <a:t>h₀</a:t>
            </a:r>
            <a:r>
              <a:rPr lang="en-US" b="0" i="0" dirty="0">
                <a:solidFill>
                  <a:srgbClr val="292929"/>
                </a:solidFill>
                <a:effectLst/>
                <a:latin typeface="charter"/>
              </a:rPr>
              <a:t> into its hidden nodes, producing the next output </a:t>
            </a:r>
            <a:r>
              <a:rPr lang="en-US" b="1" i="0" dirty="0">
                <a:solidFill>
                  <a:srgbClr val="292929"/>
                </a:solidFill>
                <a:effectLst/>
                <a:latin typeface="charter"/>
              </a:rPr>
              <a:t>h₁</a:t>
            </a:r>
            <a:r>
              <a:rPr lang="en-US" b="0" i="0" dirty="0">
                <a:solidFill>
                  <a:srgbClr val="292929"/>
                </a:solidFill>
                <a:effectLst/>
                <a:latin typeface="charter"/>
              </a:rPr>
              <a:t> and so on.</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300362-7EB9-4689-AB49-C4F3920397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30272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464B-DE61-FAD9-F630-417353340D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E7F64D-E3BF-687D-D42F-D4A865FB9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07AC1-9A4F-053D-E178-FB2F92C551E3}"/>
              </a:ext>
            </a:extLst>
          </p:cNvPr>
          <p:cNvSpPr>
            <a:spLocks noGrp="1"/>
          </p:cNvSpPr>
          <p:nvPr>
            <p:ph type="dt" sz="half" idx="10"/>
          </p:nvPr>
        </p:nvSpPr>
        <p:spPr/>
        <p:txBody>
          <a:bodyPr/>
          <a:lstStyle/>
          <a:p>
            <a:fld id="{D7BAFF4F-5232-4F09-9292-9E41A63E728E}" type="datetime1">
              <a:rPr lang="en-US" smtClean="0"/>
              <a:t>8/27/2024</a:t>
            </a:fld>
            <a:endParaRPr lang="en-US"/>
          </a:p>
        </p:txBody>
      </p:sp>
      <p:sp>
        <p:nvSpPr>
          <p:cNvPr id="5" name="Footer Placeholder 4">
            <a:extLst>
              <a:ext uri="{FF2B5EF4-FFF2-40B4-BE49-F238E27FC236}">
                <a16:creationId xmlns:a16="http://schemas.microsoft.com/office/drawing/2014/main" id="{D7B31098-CA04-2AE1-7E41-10542901326F}"/>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23C8B79A-FEE8-A680-BA23-11DE87A3304E}"/>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466356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32AD-BD1B-A5E9-914E-4BD9321E5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6CE199-A592-32B8-D12B-7533198A17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8CFF3-9AAB-5883-5A3F-A39C56E1810A}"/>
              </a:ext>
            </a:extLst>
          </p:cNvPr>
          <p:cNvSpPr>
            <a:spLocks noGrp="1"/>
          </p:cNvSpPr>
          <p:nvPr>
            <p:ph type="dt" sz="half" idx="10"/>
          </p:nvPr>
        </p:nvSpPr>
        <p:spPr/>
        <p:txBody>
          <a:bodyPr/>
          <a:lstStyle/>
          <a:p>
            <a:fld id="{8AF7DACC-40C3-4281-AA67-F73A227497A5}" type="datetime1">
              <a:rPr lang="en-US" smtClean="0"/>
              <a:t>8/27/2024</a:t>
            </a:fld>
            <a:endParaRPr lang="en-US"/>
          </a:p>
        </p:txBody>
      </p:sp>
      <p:sp>
        <p:nvSpPr>
          <p:cNvPr id="5" name="Footer Placeholder 4">
            <a:extLst>
              <a:ext uri="{FF2B5EF4-FFF2-40B4-BE49-F238E27FC236}">
                <a16:creationId xmlns:a16="http://schemas.microsoft.com/office/drawing/2014/main" id="{A3F69E6B-D54A-A33E-B2B9-50D0EF8C37A0}"/>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DFEA92DE-6A77-DF2D-56D0-A8CAF4D9BCB9}"/>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705503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EB8A58-BEF5-AB34-BEA4-5C62CCD521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39659-DA41-F3F0-21F7-8FF808D95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E8166-116D-E627-D975-D2BA8B2BAD55}"/>
              </a:ext>
            </a:extLst>
          </p:cNvPr>
          <p:cNvSpPr>
            <a:spLocks noGrp="1"/>
          </p:cNvSpPr>
          <p:nvPr>
            <p:ph type="dt" sz="half" idx="10"/>
          </p:nvPr>
        </p:nvSpPr>
        <p:spPr/>
        <p:txBody>
          <a:bodyPr/>
          <a:lstStyle/>
          <a:p>
            <a:fld id="{536BD43E-9521-4922-9C8E-898B7A2F77C4}" type="datetime1">
              <a:rPr lang="en-US" smtClean="0"/>
              <a:t>8/27/2024</a:t>
            </a:fld>
            <a:endParaRPr lang="en-US"/>
          </a:p>
        </p:txBody>
      </p:sp>
      <p:sp>
        <p:nvSpPr>
          <p:cNvPr id="5" name="Footer Placeholder 4">
            <a:extLst>
              <a:ext uri="{FF2B5EF4-FFF2-40B4-BE49-F238E27FC236}">
                <a16:creationId xmlns:a16="http://schemas.microsoft.com/office/drawing/2014/main" id="{209762C7-80C3-E4AE-870E-C52E90B07A13}"/>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ECE9DBD9-F03F-FF28-8EE9-38F21647E9C6}"/>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889070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chemeClr val="accent2">
                    <a:lumMod val="60000"/>
                    <a:lumOff val="40000"/>
                  </a:schemeClr>
                </a:solidFill>
              </a:defRPr>
            </a:lvl1pPr>
          </a:lstStyle>
          <a:p>
            <a:fld id="{F1A8D119-2A86-47E9-A45E-325E911C429B}" type="datetime1">
              <a:rPr lang="en-US" smtClean="0"/>
              <a:t>8/27/2024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095751" y="6532575"/>
            <a:ext cx="4333872" cy="365125"/>
          </a:xfrm>
          <a:prstGeom prst="rect">
            <a:avLst/>
          </a:prstGeom>
        </p:spPr>
        <p:txBody>
          <a:bodyPr/>
          <a:lstStyle>
            <a:lvl1pPr>
              <a:defRPr sz="1600">
                <a:solidFill>
                  <a:srgbClr val="00B050"/>
                </a:solidFill>
              </a:defRPr>
            </a:lvl1pPr>
          </a:lstStyle>
          <a:p>
            <a:r>
              <a:rPr lang="en-US"/>
              <a:t>ICETCI 2024: DL for Brain Encoding and Decoding</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1120389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0" name="Google Shape;60;p15"/>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61" name="Google Shape;61;p15"/>
          <p:cNvSpPr txBox="1"/>
          <p:nvPr/>
        </p:nvSpPr>
        <p:spPr>
          <a:xfrm>
            <a:off x="3706500" y="6199100"/>
            <a:ext cx="46308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2400">
              <a:latin typeface="Calibri"/>
              <a:ea typeface="Calibri"/>
              <a:cs typeface="Calibri"/>
              <a:sym typeface="Calibri"/>
            </a:endParaRPr>
          </a:p>
        </p:txBody>
      </p:sp>
      <p:sp>
        <p:nvSpPr>
          <p:cNvPr id="62" name="Google Shape;62;p15"/>
          <p:cNvSpPr txBox="1"/>
          <p:nvPr/>
        </p:nvSpPr>
        <p:spPr>
          <a:xfrm>
            <a:off x="-32" y="6492800"/>
            <a:ext cx="12192000" cy="365200"/>
          </a:xfrm>
          <a:prstGeom prst="rect">
            <a:avLst/>
          </a:prstGeom>
          <a:noFill/>
          <a:ln>
            <a:noFill/>
          </a:ln>
        </p:spPr>
        <p:txBody>
          <a:bodyPr spcFirstLastPara="1" wrap="square" lIns="91433" tIns="45700" rIns="91433" bIns="45700" anchor="t" anchorCtr="0">
            <a:noAutofit/>
          </a:bodyPr>
          <a:lstStyle/>
          <a:p>
            <a:pPr marL="0" lvl="0" indent="0" algn="ctr" rtl="0">
              <a:spcBef>
                <a:spcPts val="0"/>
              </a:spcBef>
              <a:spcAft>
                <a:spcPts val="0"/>
              </a:spcAft>
              <a:buNone/>
            </a:pPr>
            <a:r>
              <a:rPr lang="en" sz="1600">
                <a:solidFill>
                  <a:srgbClr val="00B050"/>
                </a:solidFill>
                <a:latin typeface="Calibri"/>
                <a:ea typeface="Calibri"/>
                <a:cs typeface="Calibri"/>
                <a:sym typeface="Calibri"/>
              </a:rPr>
              <a:t>ICETCI 2024: DL for Brain Encoding and Decoding</a:t>
            </a:r>
            <a:endParaRPr sz="1600">
              <a:solidFill>
                <a:srgbClr val="00B050"/>
              </a:solidFill>
              <a:latin typeface="Calibri"/>
              <a:ea typeface="Calibri"/>
              <a:cs typeface="Calibri"/>
              <a:sym typeface="Calibri"/>
            </a:endParaRPr>
          </a:p>
        </p:txBody>
      </p:sp>
    </p:spTree>
    <p:extLst>
      <p:ext uri="{BB962C8B-B14F-4D97-AF65-F5344CB8AC3E}">
        <p14:creationId xmlns:p14="http://schemas.microsoft.com/office/powerpoint/2010/main" val="263488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Slide">
  <p:cSld name="Main Slide">
    <p:spTree>
      <p:nvGrpSpPr>
        <p:cNvPr id="1" name="Shape 16"/>
        <p:cNvGrpSpPr/>
        <p:nvPr/>
      </p:nvGrpSpPr>
      <p:grpSpPr>
        <a:xfrm>
          <a:off x="0" y="0"/>
          <a:ext cx="0" cy="0"/>
          <a:chOff x="0" y="0"/>
          <a:chExt cx="0" cy="0"/>
        </a:xfrm>
      </p:grpSpPr>
      <p:sp>
        <p:nvSpPr>
          <p:cNvPr id="17" name="Google Shape;17;p15"/>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SG"/>
              <a:t>‹#›</a:t>
            </a:fld>
            <a:endParaRPr/>
          </a:p>
        </p:txBody>
      </p:sp>
      <p:sp>
        <p:nvSpPr>
          <p:cNvPr id="18" name="Google Shape;18;p15"/>
          <p:cNvSpPr txBox="1">
            <a:spLocks noGrp="1"/>
          </p:cNvSpPr>
          <p:nvPr>
            <p:ph type="ftr" idx="11"/>
          </p:nvPr>
        </p:nvSpPr>
        <p:spPr>
          <a:xfrm>
            <a:off x="0" y="6492875"/>
            <a:ext cx="11311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ICETCI 2024: DL for Brain Encoding and Decoding</a:t>
            </a:r>
            <a:endParaRPr/>
          </a:p>
        </p:txBody>
      </p:sp>
    </p:spTree>
    <p:extLst>
      <p:ext uri="{BB962C8B-B14F-4D97-AF65-F5344CB8AC3E}">
        <p14:creationId xmlns:p14="http://schemas.microsoft.com/office/powerpoint/2010/main" val="2163811519"/>
      </p:ext>
    </p:extLst>
  </p:cSld>
  <p:clrMapOvr>
    <a:masterClrMapping/>
  </p:clrMapOvr>
  <p:extLst>
    <p:ext uri="{DCECCB84-F9BA-43D5-87BE-67443E8EF086}">
      <p15:sldGuideLst xmlns:p15="http://schemas.microsoft.com/office/powerpoint/2012/main">
        <p15:guide id="1" pos="3720">
          <p15:clr>
            <a:srgbClr val="FBAE40"/>
          </p15:clr>
        </p15:guide>
        <p15:guide id="2" orient="horz" pos="552">
          <p15:clr>
            <a:srgbClr val="FBAE40"/>
          </p15:clr>
        </p15:guide>
        <p15:guide id="3" orient="horz" pos="3696">
          <p15:clr>
            <a:srgbClr val="FBAE40"/>
          </p15:clr>
        </p15:guide>
        <p15:guide id="4" pos="168">
          <p15:clr>
            <a:srgbClr val="FBAE40"/>
          </p15:clr>
        </p15:guide>
        <p15:guide id="5" pos="3960">
          <p15:clr>
            <a:srgbClr val="FBAE40"/>
          </p15:clr>
        </p15:guide>
        <p15:guide id="6" pos="7512">
          <p15:clr>
            <a:srgbClr val="FBAE40"/>
          </p15:clr>
        </p15:guide>
        <p15:guide id="7"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7" name="Google Shape;177;p34"/>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78" name="Google Shape;178;p34"/>
          <p:cNvSpPr txBox="1">
            <a:spLocks noGrp="1"/>
          </p:cNvSpPr>
          <p:nvPr>
            <p:ph type="dt" idx="10"/>
          </p:nvPr>
        </p:nvSpPr>
        <p:spPr>
          <a:xfrm>
            <a:off x="147637" y="6532575"/>
            <a:ext cx="38292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F4B08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fld id="{27F49AA6-DA30-4A70-9654-F335BF6C6DD5}" type="datetime1">
              <a:rPr lang="en-US" smtClean="0"/>
              <a:t>8/27/2024</a:t>
            </a:fld>
            <a:endParaRPr/>
          </a:p>
        </p:txBody>
      </p:sp>
      <p:sp>
        <p:nvSpPr>
          <p:cNvPr id="179" name="Google Shape;179;p34"/>
          <p:cNvSpPr txBox="1">
            <a:spLocks noGrp="1"/>
          </p:cNvSpPr>
          <p:nvPr>
            <p:ph type="ftr" idx="11"/>
          </p:nvPr>
        </p:nvSpPr>
        <p:spPr>
          <a:xfrm>
            <a:off x="4095751" y="6532575"/>
            <a:ext cx="43340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00B050"/>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en-US"/>
              <a:t>ICETCI 2024: DL for Brain Encoding and Decoding</a:t>
            </a:r>
            <a:endParaRPr/>
          </a:p>
        </p:txBody>
      </p:sp>
      <p:sp>
        <p:nvSpPr>
          <p:cNvPr id="180" name="Google Shape;180;p34"/>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181" name="Google Shape;181;p34"/>
          <p:cNvSpPr txBox="1">
            <a:spLocks noGrp="1"/>
          </p:cNvSpPr>
          <p:nvPr>
            <p:ph type="body" idx="2"/>
          </p:nvPr>
        </p:nvSpPr>
        <p:spPr>
          <a:xfrm>
            <a:off x="147639" y="6296025"/>
            <a:ext cx="11892000" cy="236800"/>
          </a:xfrm>
          <a:prstGeom prst="rect">
            <a:avLst/>
          </a:prstGeom>
          <a:noFill/>
          <a:ln>
            <a:noFill/>
          </a:ln>
        </p:spPr>
        <p:txBody>
          <a:bodyPr spcFirstLastPara="1" wrap="square" lIns="68575" tIns="34275" rIns="68575" bIns="34275" anchor="t" anchorCtr="0">
            <a:normAutofit/>
          </a:bodyPr>
          <a:lstStyle>
            <a:lvl1pPr marL="609585" lvl="0" indent="-482588" algn="l" rtl="0">
              <a:lnSpc>
                <a:spcPct val="90000"/>
              </a:lnSpc>
              <a:spcBef>
                <a:spcPts val="1067"/>
              </a:spcBef>
              <a:spcAft>
                <a:spcPts val="0"/>
              </a:spcAft>
              <a:buClr>
                <a:schemeClr val="dk1"/>
              </a:buClr>
              <a:buSzPts val="21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781175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rgbClr val="0070C0"/>
                </a:solidFill>
              </a:defRPr>
            </a:lvl1pPr>
          </a:lstStyle>
          <a:p>
            <a:fld id="{B6796E77-BB09-4648-89B2-A1099E67DA33}" type="datetime1">
              <a:rPr lang="en-US" smtClean="0"/>
              <a:t>8/27/2024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US"/>
              <a:t>ICETCI 2024: DL for Brain Encoding and Decoding</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9" name="Content Placeholder 2">
            <a:extLst>
              <a:ext uri="{FF2B5EF4-FFF2-40B4-BE49-F238E27FC236}">
                <a16:creationId xmlns:a16="http://schemas.microsoft.com/office/drawing/2014/main" id="{8C6B631D-5D6E-40B9-864F-B40B728CF095}"/>
              </a:ext>
            </a:extLst>
          </p:cNvPr>
          <p:cNvSpPr>
            <a:spLocks noGrp="1"/>
          </p:cNvSpPr>
          <p:nvPr>
            <p:ph idx="14"/>
          </p:nvPr>
        </p:nvSpPr>
        <p:spPr>
          <a:xfrm>
            <a:off x="6234113"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C55BFDE-5FCF-431E-BB72-17CD5033C878}"/>
              </a:ext>
            </a:extLst>
          </p:cNvPr>
          <p:cNvSpPr>
            <a:spLocks noGrp="1"/>
          </p:cNvSpPr>
          <p:nvPr>
            <p:ph type="title"/>
          </p:nvPr>
        </p:nvSpPr>
        <p:spPr>
          <a:xfrm>
            <a:off x="0" y="1"/>
            <a:ext cx="12192000" cy="952500"/>
          </a:xfrm>
        </p:spPr>
        <p:txBody>
          <a:bodyPr/>
          <a:lstStyle/>
          <a:p>
            <a:r>
              <a:rPr lang="en-US" dirty="0"/>
              <a:t>Click to edit Master title style</a:t>
            </a:r>
          </a:p>
        </p:txBody>
      </p:sp>
      <p:sp>
        <p:nvSpPr>
          <p:cNvPr id="2" name="Slide Number Placeholder 5">
            <a:extLst>
              <a:ext uri="{FF2B5EF4-FFF2-40B4-BE49-F238E27FC236}">
                <a16:creationId xmlns:a16="http://schemas.microsoft.com/office/drawing/2014/main" id="{5531C877-425D-F5ED-6CB7-4171A110ED8A}"/>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2283653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96438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219234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B079-EA52-BDD1-EDBC-B804BD497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DCE7-046B-6343-E8EA-1E14AE1C7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4E344-15C9-3261-5B9F-5A5E0C4F58CB}"/>
              </a:ext>
            </a:extLst>
          </p:cNvPr>
          <p:cNvSpPr>
            <a:spLocks noGrp="1"/>
          </p:cNvSpPr>
          <p:nvPr>
            <p:ph type="dt" sz="half" idx="10"/>
          </p:nvPr>
        </p:nvSpPr>
        <p:spPr/>
        <p:txBody>
          <a:bodyPr/>
          <a:lstStyle/>
          <a:p>
            <a:fld id="{EC38C5EF-5222-403C-B21B-C5709CFBBB85}" type="datetime1">
              <a:rPr lang="en-US" smtClean="0"/>
              <a:t>8/27/2024</a:t>
            </a:fld>
            <a:endParaRPr lang="en-US"/>
          </a:p>
        </p:txBody>
      </p:sp>
      <p:sp>
        <p:nvSpPr>
          <p:cNvPr id="5" name="Footer Placeholder 4">
            <a:extLst>
              <a:ext uri="{FF2B5EF4-FFF2-40B4-BE49-F238E27FC236}">
                <a16:creationId xmlns:a16="http://schemas.microsoft.com/office/drawing/2014/main" id="{C013BD7A-5580-4798-F0B1-DE524EB2CDF6}"/>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0E9C0352-4CFF-D0A4-7E6B-4248E87F6EDB}"/>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926573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4B1D-C9F8-32F0-CC32-7860440CC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96849E-B857-35F3-658A-DF7C383A3A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06BCC5-AB02-3508-BD88-CF16AD3C0D58}"/>
              </a:ext>
            </a:extLst>
          </p:cNvPr>
          <p:cNvSpPr>
            <a:spLocks noGrp="1"/>
          </p:cNvSpPr>
          <p:nvPr>
            <p:ph type="dt" sz="half" idx="10"/>
          </p:nvPr>
        </p:nvSpPr>
        <p:spPr/>
        <p:txBody>
          <a:bodyPr/>
          <a:lstStyle/>
          <a:p>
            <a:fld id="{C9F6BFC1-EB02-4F4F-AE55-2C72B191C5C5}" type="datetime1">
              <a:rPr lang="en-US" smtClean="0"/>
              <a:t>8/27/2024</a:t>
            </a:fld>
            <a:endParaRPr lang="en-US"/>
          </a:p>
        </p:txBody>
      </p:sp>
      <p:sp>
        <p:nvSpPr>
          <p:cNvPr id="5" name="Footer Placeholder 4">
            <a:extLst>
              <a:ext uri="{FF2B5EF4-FFF2-40B4-BE49-F238E27FC236}">
                <a16:creationId xmlns:a16="http://schemas.microsoft.com/office/drawing/2014/main" id="{91139A15-4083-A0AE-2DC9-E26EF2023647}"/>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D0DAC10D-5100-2886-0059-83F2AC0CF4C5}"/>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714696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22F6-DA79-2CCE-B6A7-03FD93172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7BE4F-B21E-88C6-0F3B-79209E37D9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7CC263-2C57-A454-0576-89541D3E7A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44C25C-8575-FE57-F532-DC12FC2436BE}"/>
              </a:ext>
            </a:extLst>
          </p:cNvPr>
          <p:cNvSpPr>
            <a:spLocks noGrp="1"/>
          </p:cNvSpPr>
          <p:nvPr>
            <p:ph type="dt" sz="half" idx="10"/>
          </p:nvPr>
        </p:nvSpPr>
        <p:spPr/>
        <p:txBody>
          <a:bodyPr/>
          <a:lstStyle/>
          <a:p>
            <a:fld id="{63C170B6-FE90-40C2-BF61-0E95CD2BBFC2}" type="datetime1">
              <a:rPr lang="en-US" smtClean="0"/>
              <a:t>8/27/2024</a:t>
            </a:fld>
            <a:endParaRPr lang="en-US"/>
          </a:p>
        </p:txBody>
      </p:sp>
      <p:sp>
        <p:nvSpPr>
          <p:cNvPr id="6" name="Footer Placeholder 5">
            <a:extLst>
              <a:ext uri="{FF2B5EF4-FFF2-40B4-BE49-F238E27FC236}">
                <a16:creationId xmlns:a16="http://schemas.microsoft.com/office/drawing/2014/main" id="{019354B8-2AF9-38E2-FF1D-0D172F03F184}"/>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E80A1D0D-C9FC-96B9-3C70-72D8E723B76D}"/>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427206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DCAD-23A6-76AC-22B1-7601A65E84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74A90-672F-7FCD-64DF-99E9971E1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5C46B-7282-745A-FD9B-56B9B5089F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D1278-59C9-D5BE-DB56-831BF62F34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DB6873-0FA8-1135-316D-5151AEA533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A4C12D-7045-C0C4-CBA1-D6C4DBB136DE}"/>
              </a:ext>
            </a:extLst>
          </p:cNvPr>
          <p:cNvSpPr>
            <a:spLocks noGrp="1"/>
          </p:cNvSpPr>
          <p:nvPr>
            <p:ph type="dt" sz="half" idx="10"/>
          </p:nvPr>
        </p:nvSpPr>
        <p:spPr/>
        <p:txBody>
          <a:bodyPr/>
          <a:lstStyle/>
          <a:p>
            <a:fld id="{9E4894BF-2376-404F-A9BE-781788225CD0}" type="datetime1">
              <a:rPr lang="en-US" smtClean="0"/>
              <a:t>8/27/2024</a:t>
            </a:fld>
            <a:endParaRPr lang="en-US"/>
          </a:p>
        </p:txBody>
      </p:sp>
      <p:sp>
        <p:nvSpPr>
          <p:cNvPr id="8" name="Footer Placeholder 7">
            <a:extLst>
              <a:ext uri="{FF2B5EF4-FFF2-40B4-BE49-F238E27FC236}">
                <a16:creationId xmlns:a16="http://schemas.microsoft.com/office/drawing/2014/main" id="{0BE234FF-1A5A-1F67-057D-32BF40507AD4}"/>
              </a:ext>
            </a:extLst>
          </p:cNvPr>
          <p:cNvSpPr>
            <a:spLocks noGrp="1"/>
          </p:cNvSpPr>
          <p:nvPr>
            <p:ph type="ftr" sz="quarter" idx="11"/>
          </p:nvPr>
        </p:nvSpPr>
        <p:spPr/>
        <p:txBody>
          <a:bodyPr/>
          <a:lstStyle/>
          <a:p>
            <a:r>
              <a:rPr lang="en-US"/>
              <a:t>ICETCI 2024: DL for Brain Encoding and Decoding</a:t>
            </a:r>
          </a:p>
        </p:txBody>
      </p:sp>
      <p:sp>
        <p:nvSpPr>
          <p:cNvPr id="9" name="Slide Number Placeholder 8">
            <a:extLst>
              <a:ext uri="{FF2B5EF4-FFF2-40B4-BE49-F238E27FC236}">
                <a16:creationId xmlns:a16="http://schemas.microsoft.com/office/drawing/2014/main" id="{A5D89CEB-6EA5-5B13-1D72-FD5C15D1B2BA}"/>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446577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DFDD-E2FA-7C24-90F7-4173CB470F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1FE414-20B2-2E9E-C21D-55ED2410C8B4}"/>
              </a:ext>
            </a:extLst>
          </p:cNvPr>
          <p:cNvSpPr>
            <a:spLocks noGrp="1"/>
          </p:cNvSpPr>
          <p:nvPr>
            <p:ph type="dt" sz="half" idx="10"/>
          </p:nvPr>
        </p:nvSpPr>
        <p:spPr/>
        <p:txBody>
          <a:bodyPr/>
          <a:lstStyle/>
          <a:p>
            <a:fld id="{31F7A0AF-25C2-4582-88D8-F1094B35F01A}" type="datetime1">
              <a:rPr lang="en-US" smtClean="0"/>
              <a:t>8/27/2024</a:t>
            </a:fld>
            <a:endParaRPr lang="en-US"/>
          </a:p>
        </p:txBody>
      </p:sp>
      <p:sp>
        <p:nvSpPr>
          <p:cNvPr id="4" name="Footer Placeholder 3">
            <a:extLst>
              <a:ext uri="{FF2B5EF4-FFF2-40B4-BE49-F238E27FC236}">
                <a16:creationId xmlns:a16="http://schemas.microsoft.com/office/drawing/2014/main" id="{02D9A6A4-05C1-DB27-78EF-28F6EAFE4BA3}"/>
              </a:ext>
            </a:extLst>
          </p:cNvPr>
          <p:cNvSpPr>
            <a:spLocks noGrp="1"/>
          </p:cNvSpPr>
          <p:nvPr>
            <p:ph type="ftr" sz="quarter" idx="11"/>
          </p:nvPr>
        </p:nvSpPr>
        <p:spPr/>
        <p:txBody>
          <a:bodyPr/>
          <a:lstStyle/>
          <a:p>
            <a:r>
              <a:rPr lang="en-US"/>
              <a:t>ICETCI 2024: DL for Brain Encoding and Decoding</a:t>
            </a:r>
          </a:p>
        </p:txBody>
      </p:sp>
      <p:sp>
        <p:nvSpPr>
          <p:cNvPr id="5" name="Slide Number Placeholder 4">
            <a:extLst>
              <a:ext uri="{FF2B5EF4-FFF2-40B4-BE49-F238E27FC236}">
                <a16:creationId xmlns:a16="http://schemas.microsoft.com/office/drawing/2014/main" id="{43D5989A-AA10-3900-98A8-FCE3C420D5DF}"/>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60659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80D6D6-F721-DACF-D4B2-A0A152E98EE5}"/>
              </a:ext>
            </a:extLst>
          </p:cNvPr>
          <p:cNvSpPr>
            <a:spLocks noGrp="1"/>
          </p:cNvSpPr>
          <p:nvPr>
            <p:ph type="dt" sz="half" idx="10"/>
          </p:nvPr>
        </p:nvSpPr>
        <p:spPr/>
        <p:txBody>
          <a:bodyPr/>
          <a:lstStyle/>
          <a:p>
            <a:fld id="{EF2C1F66-38AA-457B-A413-8F81F00E60C8}" type="datetime1">
              <a:rPr lang="en-US" smtClean="0"/>
              <a:t>8/27/2024</a:t>
            </a:fld>
            <a:endParaRPr lang="en-US"/>
          </a:p>
        </p:txBody>
      </p:sp>
      <p:sp>
        <p:nvSpPr>
          <p:cNvPr id="3" name="Footer Placeholder 2">
            <a:extLst>
              <a:ext uri="{FF2B5EF4-FFF2-40B4-BE49-F238E27FC236}">
                <a16:creationId xmlns:a16="http://schemas.microsoft.com/office/drawing/2014/main" id="{62E35F44-BCC0-DE60-4B8F-6D51B0385EB9}"/>
              </a:ext>
            </a:extLst>
          </p:cNvPr>
          <p:cNvSpPr>
            <a:spLocks noGrp="1"/>
          </p:cNvSpPr>
          <p:nvPr>
            <p:ph type="ftr" sz="quarter" idx="11"/>
          </p:nvPr>
        </p:nvSpPr>
        <p:spPr/>
        <p:txBody>
          <a:bodyPr/>
          <a:lstStyle/>
          <a:p>
            <a:r>
              <a:rPr lang="en-US"/>
              <a:t>ICETCI 2024: DL for Brain Encoding and Decoding</a:t>
            </a:r>
          </a:p>
        </p:txBody>
      </p:sp>
      <p:sp>
        <p:nvSpPr>
          <p:cNvPr id="4" name="Slide Number Placeholder 3">
            <a:extLst>
              <a:ext uri="{FF2B5EF4-FFF2-40B4-BE49-F238E27FC236}">
                <a16:creationId xmlns:a16="http://schemas.microsoft.com/office/drawing/2014/main" id="{EC628A8C-4DD3-A2D1-4FAC-7C59B53AD7B4}"/>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187274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1B2E-4F23-7F7F-B624-02DD7D5AB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68D8AC-F8BB-B3C2-79A9-DACB93D95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789AFE-FA65-C7F1-A1ED-C775A5CB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DB725-DB1B-8687-8E78-88FD51992252}"/>
              </a:ext>
            </a:extLst>
          </p:cNvPr>
          <p:cNvSpPr>
            <a:spLocks noGrp="1"/>
          </p:cNvSpPr>
          <p:nvPr>
            <p:ph type="dt" sz="half" idx="10"/>
          </p:nvPr>
        </p:nvSpPr>
        <p:spPr/>
        <p:txBody>
          <a:bodyPr/>
          <a:lstStyle/>
          <a:p>
            <a:fld id="{2E68BE2D-CB71-482B-BCF1-FEA1BE872F56}" type="datetime1">
              <a:rPr lang="en-US" smtClean="0"/>
              <a:t>8/27/2024</a:t>
            </a:fld>
            <a:endParaRPr lang="en-US"/>
          </a:p>
        </p:txBody>
      </p:sp>
      <p:sp>
        <p:nvSpPr>
          <p:cNvPr id="6" name="Footer Placeholder 5">
            <a:extLst>
              <a:ext uri="{FF2B5EF4-FFF2-40B4-BE49-F238E27FC236}">
                <a16:creationId xmlns:a16="http://schemas.microsoft.com/office/drawing/2014/main" id="{C167EECC-480B-411B-2699-4B27B462BCB3}"/>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859F928F-E0B7-C713-5AD9-295B2AC31C1E}"/>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823694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C567-E1B7-54BE-1F8E-05DA0C376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15EBD0-9D06-E304-165F-E9B78DD6B2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FC9ACB-C4D9-05ED-C29E-E813BD4BC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AAA5A-5831-06C3-272A-CF87913764E8}"/>
              </a:ext>
            </a:extLst>
          </p:cNvPr>
          <p:cNvSpPr>
            <a:spLocks noGrp="1"/>
          </p:cNvSpPr>
          <p:nvPr>
            <p:ph type="dt" sz="half" idx="10"/>
          </p:nvPr>
        </p:nvSpPr>
        <p:spPr/>
        <p:txBody>
          <a:bodyPr/>
          <a:lstStyle/>
          <a:p>
            <a:fld id="{94671FD1-0266-433E-B16E-CCA253203D18}" type="datetime1">
              <a:rPr lang="en-US" smtClean="0"/>
              <a:t>8/27/2024</a:t>
            </a:fld>
            <a:endParaRPr lang="en-US"/>
          </a:p>
        </p:txBody>
      </p:sp>
      <p:sp>
        <p:nvSpPr>
          <p:cNvPr id="6" name="Footer Placeholder 5">
            <a:extLst>
              <a:ext uri="{FF2B5EF4-FFF2-40B4-BE49-F238E27FC236}">
                <a16:creationId xmlns:a16="http://schemas.microsoft.com/office/drawing/2014/main" id="{2504E0A3-61D0-C06D-3999-56D1F7B05978}"/>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EA221A4C-67CF-FAC8-7BB7-BAAA4761721C}"/>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931771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5083F0-4948-A43C-1A75-ACFEA3D6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8AD041-D634-80BE-7277-FBF4CBBF0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4E035-A4AB-2A0F-F99A-E6E863FAD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3ACDF7-355A-4596-95D6-0C4270D8BE8F}" type="datetime1">
              <a:rPr lang="en-US" smtClean="0"/>
              <a:t>8/27/2024</a:t>
            </a:fld>
            <a:endParaRPr lang="en-US"/>
          </a:p>
        </p:txBody>
      </p:sp>
      <p:sp>
        <p:nvSpPr>
          <p:cNvPr id="5" name="Footer Placeholder 4">
            <a:extLst>
              <a:ext uri="{FF2B5EF4-FFF2-40B4-BE49-F238E27FC236}">
                <a16:creationId xmlns:a16="http://schemas.microsoft.com/office/drawing/2014/main" id="{259884AC-E86A-0BBE-33AC-63C460F64A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ICETCI 2024: DL for Brain Encoding and Decoding</a:t>
            </a:r>
          </a:p>
        </p:txBody>
      </p:sp>
      <p:sp>
        <p:nvSpPr>
          <p:cNvPr id="6" name="Slide Number Placeholder 5">
            <a:extLst>
              <a:ext uri="{FF2B5EF4-FFF2-40B4-BE49-F238E27FC236}">
                <a16:creationId xmlns:a16="http://schemas.microsoft.com/office/drawing/2014/main" id="{E3CB3413-12D4-F612-0570-642423D3F6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E9A157-85A7-42EF-8098-7F5FC6C09ADD}" type="slidenum">
              <a:rPr lang="en-US" smtClean="0"/>
              <a:t>‹#›</a:t>
            </a:fld>
            <a:endParaRPr lang="en-US"/>
          </a:p>
        </p:txBody>
      </p:sp>
    </p:spTree>
    <p:extLst>
      <p:ext uri="{BB962C8B-B14F-4D97-AF65-F5344CB8AC3E}">
        <p14:creationId xmlns:p14="http://schemas.microsoft.com/office/powerpoint/2010/main" val="40485869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bba-reddy.oota@inria.fr" TargetMode="External"/><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hyperlink" Target="mailto:raju.bapi@iiit.ac.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arxiv.org/pdf/1301.378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zhanghanduo.github.io/" TargetMode="External"/><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ieeexplore.ieee.org/abstract/document/6795963/"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zhanghanduo.github.io/" TargetMode="External"/><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3.png"/><Relationship Id="rId5" Type="http://schemas.openxmlformats.org/officeDocument/2006/relationships/hyperlink" Target="https://arxiv.org/abs/1905.06316" TargetMode="External"/><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proceedings.neurips.cc/paper_files/paper/2017/file/3f5ee243547dee91fbd053c1c4a845aa-Paper.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proceedings.neurips.cc/paper_files/paper/2017/file/3f5ee243547dee91fbd053c1c4a845aa-Paper.pdf"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hyperlink" Target="https://proceedings.neurips.cc/paper_files/paper/2017/file/3f5ee243547dee91fbd053c1c4a845aa-Paper.pd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proceedings.neurips.cc/paper_files/paper/2017/file/3f5ee243547dee91fbd053c1c4a845aa-Paper.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arxiv.org/abs/1810.04805"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clanthology.org/2023.findings-emnlp.477/"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hyperlink" Target="https://aclanthology.org/2023.blackboxnlp-1.0.pdf" TargetMode="Externa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hyperlink" Target="https://inria.hal.science/hal-02131630/"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inria.hal.science/hal-02131630/"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hyperlink" Target="https://inria.hal.science/hal-02131630/"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1905.06316" TargetMode="External"/><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1905.06316" TargetMode="External"/><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hyperlink" Target="https://arxiv.org/abs/1905.06316"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penreview.net/pdf?id=A79jAS4MeW9"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openreview.net/pdf?id=A79jAS4MeW9" TargetMode="Externa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arxiv.org/abs/1910.10683"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s://arxiv.org/abs/1910.10683"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hyperlink" Target="https://arxiv.org/abs/2005.14165" TargetMode="Externa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s://openreview.net/pdf?id=gEZrGCozdqR" TargetMode="Externa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openreview.net/pdf?id=gEZrGCozdq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s://openreview.net/pdf?id=gEZrGCozdqR"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openreview.net/pdf?id=gEZrGCozdqR"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ctrTitle"/>
          </p:nvPr>
        </p:nvSpPr>
        <p:spPr>
          <a:xfrm>
            <a:off x="247040" y="495717"/>
            <a:ext cx="11650320" cy="1740000"/>
          </a:xfrm>
          <a:prstGeom prst="rect">
            <a:avLst/>
          </a:prstGeom>
          <a:noFill/>
          <a:ln>
            <a:noFill/>
          </a:ln>
        </p:spPr>
        <p:txBody>
          <a:bodyPr spcFirstLastPara="1" vert="horz" wrap="square" lIns="91433" tIns="45700" rIns="91433" bIns="45700" rtlCol="0" anchor="b" anchorCtr="0">
            <a:normAutofit/>
          </a:bodyPr>
          <a:lstStyle/>
          <a:p>
            <a:pPr>
              <a:spcBef>
                <a:spcPts val="0"/>
              </a:spcBef>
              <a:buClr>
                <a:srgbClr val="FF0000"/>
              </a:buClr>
              <a:buSzPct val="100000"/>
            </a:pPr>
            <a:r>
              <a:rPr lang="en-US" sz="4800" b="1">
                <a:solidFill>
                  <a:srgbClr val="FF0000"/>
                </a:solidFill>
                <a:latin typeface="Calibri"/>
                <a:ea typeface="Calibri"/>
                <a:cs typeface="Calibri"/>
                <a:sym typeface="Calibri"/>
              </a:rPr>
              <a:t>Bridging Language in Machines and Language in the Brain</a:t>
            </a:r>
            <a:endParaRPr sz="4800" dirty="0"/>
          </a:p>
        </p:txBody>
      </p:sp>
      <p:sp>
        <p:nvSpPr>
          <p:cNvPr id="89" name="Google Shape;89;p19"/>
          <p:cNvSpPr txBox="1">
            <a:spLocks noGrp="1"/>
          </p:cNvSpPr>
          <p:nvPr>
            <p:ph type="subTitle" idx="1"/>
          </p:nvPr>
        </p:nvSpPr>
        <p:spPr>
          <a:xfrm>
            <a:off x="790600" y="2463800"/>
            <a:ext cx="10563200" cy="1998408"/>
          </a:xfrm>
          <a:prstGeom prst="rect">
            <a:avLst/>
          </a:prstGeom>
          <a:noFill/>
          <a:ln>
            <a:noFill/>
          </a:ln>
        </p:spPr>
        <p:txBody>
          <a:bodyPr spcFirstLastPara="1" vert="horz" wrap="square" lIns="91433" tIns="45700" rIns="91433" bIns="45700" rtlCol="0" anchor="t" anchorCtr="0">
            <a:normAutofit fontScale="85000" lnSpcReduction="20000"/>
          </a:bodyPr>
          <a:lstStyle/>
          <a:p>
            <a:pPr>
              <a:spcBef>
                <a:spcPts val="0"/>
              </a:spcBef>
              <a:buClr>
                <a:srgbClr val="00B0F0"/>
              </a:buClr>
              <a:buSzPct val="100000"/>
            </a:pPr>
            <a:r>
              <a:rPr lang="en" sz="2800" dirty="0">
                <a:solidFill>
                  <a:srgbClr val="00B0F0"/>
                </a:solidFill>
              </a:rPr>
              <a:t>Subba </a:t>
            </a:r>
            <a:r>
              <a:rPr lang="en" sz="2800">
                <a:solidFill>
                  <a:srgbClr val="00B0F0"/>
                </a:solidFill>
              </a:rPr>
              <a:t>Reddy Oota</a:t>
            </a:r>
            <a:r>
              <a:rPr lang="en" sz="2800" baseline="30000">
                <a:solidFill>
                  <a:srgbClr val="00B0F0"/>
                </a:solidFill>
              </a:rPr>
              <a:t>1,2,3</a:t>
            </a:r>
            <a:r>
              <a:rPr lang="en" sz="2800">
                <a:solidFill>
                  <a:srgbClr val="00B0F0"/>
                </a:solidFill>
              </a:rPr>
              <a:t>, Mounika Marreddy</a:t>
            </a:r>
            <a:r>
              <a:rPr lang="en" sz="2800" baseline="30000">
                <a:solidFill>
                  <a:srgbClr val="00B0F0"/>
                </a:solidFill>
              </a:rPr>
              <a:t>4</a:t>
            </a:r>
            <a:r>
              <a:rPr lang="en" sz="2800">
                <a:solidFill>
                  <a:srgbClr val="00B0F0"/>
                </a:solidFill>
              </a:rPr>
              <a:t>, </a:t>
            </a:r>
            <a:r>
              <a:rPr lang="en" sz="2800" dirty="0">
                <a:solidFill>
                  <a:srgbClr val="00B0F0"/>
                </a:solidFill>
              </a:rPr>
              <a:t>Raju S</a:t>
            </a:r>
            <a:r>
              <a:rPr lang="en" sz="2800">
                <a:solidFill>
                  <a:srgbClr val="00B0F0"/>
                </a:solidFill>
              </a:rPr>
              <a:t>. Bapi</a:t>
            </a:r>
            <a:r>
              <a:rPr lang="en" sz="2800" baseline="30000">
                <a:solidFill>
                  <a:srgbClr val="00B0F0"/>
                </a:solidFill>
              </a:rPr>
              <a:t>5</a:t>
            </a:r>
            <a:endParaRPr dirty="0"/>
          </a:p>
          <a:p>
            <a:pPr>
              <a:spcBef>
                <a:spcPts val="1067"/>
              </a:spcBef>
              <a:buClr>
                <a:schemeClr val="dk1"/>
              </a:buClr>
              <a:buSzPct val="100000"/>
            </a:pPr>
            <a:endParaRPr lang="en-IN" sz="1300" baseline="30000" dirty="0">
              <a:solidFill>
                <a:srgbClr val="00B050"/>
              </a:solidFill>
            </a:endParaRPr>
          </a:p>
          <a:p>
            <a:pPr>
              <a:spcBef>
                <a:spcPts val="1067"/>
              </a:spcBef>
              <a:buClr>
                <a:srgbClr val="00B050"/>
              </a:buClr>
              <a:buSzPct val="100000"/>
            </a:pPr>
            <a:r>
              <a:rPr lang="en" sz="2267" baseline="30000" dirty="0">
                <a:solidFill>
                  <a:srgbClr val="00B050"/>
                </a:solidFill>
              </a:rPr>
              <a:t>1</a:t>
            </a:r>
            <a:r>
              <a:rPr lang="en" sz="2267" dirty="0">
                <a:solidFill>
                  <a:srgbClr val="00B050"/>
                </a:solidFill>
              </a:rPr>
              <a:t>Inria Bordeaux, </a:t>
            </a:r>
            <a:r>
              <a:rPr lang="en" sz="2267">
                <a:solidFill>
                  <a:srgbClr val="00B050"/>
                </a:solidFill>
              </a:rPr>
              <a:t>France; </a:t>
            </a:r>
            <a:r>
              <a:rPr lang="en" sz="2267" baseline="30000">
                <a:solidFill>
                  <a:srgbClr val="00B050"/>
                </a:solidFill>
              </a:rPr>
              <a:t>2</a:t>
            </a:r>
            <a:r>
              <a:rPr lang="en" sz="2267">
                <a:solidFill>
                  <a:srgbClr val="00B050"/>
                </a:solidFill>
              </a:rPr>
              <a:t>MPI for Software Systems, Germany; </a:t>
            </a:r>
            <a:r>
              <a:rPr lang="en" sz="2267" baseline="30000">
                <a:solidFill>
                  <a:srgbClr val="00B050"/>
                </a:solidFill>
              </a:rPr>
              <a:t>3</a:t>
            </a:r>
            <a:r>
              <a:rPr lang="en" sz="2267">
                <a:solidFill>
                  <a:srgbClr val="00B050"/>
                </a:solidFill>
              </a:rPr>
              <a:t>TU Berlin, Germany, </a:t>
            </a:r>
          </a:p>
          <a:p>
            <a:pPr>
              <a:spcBef>
                <a:spcPts val="1067"/>
              </a:spcBef>
              <a:buClr>
                <a:srgbClr val="00B050"/>
              </a:buClr>
              <a:buSzPct val="100000"/>
            </a:pPr>
            <a:r>
              <a:rPr lang="en" sz="2267" baseline="30000">
                <a:solidFill>
                  <a:srgbClr val="00B050"/>
                </a:solidFill>
              </a:rPr>
              <a:t>4</a:t>
            </a:r>
            <a:r>
              <a:rPr lang="en-US" sz="2267">
                <a:solidFill>
                  <a:srgbClr val="00B050"/>
                </a:solidFill>
              </a:rPr>
              <a:t>University of Bonn, Germany;</a:t>
            </a:r>
            <a:r>
              <a:rPr lang="en" sz="2267">
                <a:solidFill>
                  <a:srgbClr val="00B050"/>
                </a:solidFill>
              </a:rPr>
              <a:t>  </a:t>
            </a:r>
            <a:r>
              <a:rPr lang="en" sz="2267" baseline="30000">
                <a:solidFill>
                  <a:srgbClr val="00B050"/>
                </a:solidFill>
              </a:rPr>
              <a:t>5</a:t>
            </a:r>
            <a:r>
              <a:rPr lang="en" sz="2267">
                <a:solidFill>
                  <a:srgbClr val="00B050"/>
                </a:solidFill>
              </a:rPr>
              <a:t>IIIT </a:t>
            </a:r>
            <a:r>
              <a:rPr lang="en" sz="2267" dirty="0">
                <a:solidFill>
                  <a:srgbClr val="00B050"/>
                </a:solidFill>
              </a:rPr>
              <a:t>Hyderabad, India</a:t>
            </a:r>
            <a:r>
              <a:rPr lang="en" sz="2267">
                <a:solidFill>
                  <a:srgbClr val="00B050"/>
                </a:solidFill>
              </a:rPr>
              <a:t>; </a:t>
            </a:r>
            <a:endParaRPr dirty="0"/>
          </a:p>
          <a:p>
            <a:pPr>
              <a:spcBef>
                <a:spcPts val="1067"/>
              </a:spcBef>
              <a:buClr>
                <a:schemeClr val="dk1"/>
              </a:buClr>
              <a:buSzPct val="64285"/>
            </a:pPr>
            <a:endParaRPr sz="1400" dirty="0"/>
          </a:p>
          <a:p>
            <a:pPr>
              <a:spcBef>
                <a:spcPts val="1067"/>
              </a:spcBef>
              <a:buClr>
                <a:schemeClr val="dk1"/>
              </a:buClr>
              <a:buSzPct val="64285"/>
            </a:pPr>
            <a:r>
              <a:rPr lang="en" dirty="0">
                <a:hlinkClick r:id="rId3"/>
              </a:rPr>
              <a:t>subba-reddy.oota@inria.fr</a:t>
            </a:r>
            <a:r>
              <a:rPr lang="en"/>
              <a:t>, </a:t>
            </a:r>
            <a:r>
              <a:rPr lang="en-US" sz="2400">
                <a:hlinkClick r:id="rId3"/>
              </a:rPr>
              <a:t>mmarredd@uni-bonn.de</a:t>
            </a:r>
            <a:r>
              <a:rPr lang="en"/>
              <a:t>, </a:t>
            </a:r>
            <a:r>
              <a:rPr lang="en" dirty="0">
                <a:hlinkClick r:id="rId4"/>
              </a:rPr>
              <a:t>raju.bapi@iiit.ac</a:t>
            </a:r>
            <a:r>
              <a:rPr lang="en">
                <a:hlinkClick r:id="rId4"/>
              </a:rPr>
              <a:t>.in</a:t>
            </a:r>
            <a:endParaRPr dirty="0"/>
          </a:p>
        </p:txBody>
      </p:sp>
      <p:pic>
        <p:nvPicPr>
          <p:cNvPr id="7" name="Content Placeholder 4" descr="A picture containing person, wall, indoor, person&#10;&#10;Description automatically generated">
            <a:extLst>
              <a:ext uri="{FF2B5EF4-FFF2-40B4-BE49-F238E27FC236}">
                <a16:creationId xmlns:a16="http://schemas.microsoft.com/office/drawing/2014/main" id="{0002543D-FC9E-2841-F92D-E39F04FB8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595" y="4690291"/>
            <a:ext cx="1233584" cy="1307732"/>
          </a:xfrm>
          <a:prstGeom prst="rect">
            <a:avLst/>
          </a:prstGeom>
        </p:spPr>
      </p:pic>
      <p:pic>
        <p:nvPicPr>
          <p:cNvPr id="10" name="Picture 9" descr="A picture containing person, indoor, wearing, posing&#10;&#10;Description automatically generated">
            <a:extLst>
              <a:ext uri="{FF2B5EF4-FFF2-40B4-BE49-F238E27FC236}">
                <a16:creationId xmlns:a16="http://schemas.microsoft.com/office/drawing/2014/main" id="{23D9A462-E37D-87FC-FEDF-8E7F2C741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075" y="4690291"/>
            <a:ext cx="1233584" cy="1307733"/>
          </a:xfrm>
          <a:prstGeom prst="rect">
            <a:avLst/>
          </a:prstGeom>
        </p:spPr>
      </p:pic>
      <p:pic>
        <p:nvPicPr>
          <p:cNvPr id="2" name="Picture 1" descr="A person taking a selfie&#10;&#10;Description automatically generated">
            <a:extLst>
              <a:ext uri="{FF2B5EF4-FFF2-40B4-BE49-F238E27FC236}">
                <a16:creationId xmlns:a16="http://schemas.microsoft.com/office/drawing/2014/main" id="{0C725189-CB2D-E14F-6909-CE8B14F94E49}"/>
              </a:ext>
            </a:extLst>
          </p:cNvPr>
          <p:cNvPicPr>
            <a:picLocks noChangeAspect="1"/>
          </p:cNvPicPr>
          <p:nvPr/>
        </p:nvPicPr>
        <p:blipFill rotWithShape="1">
          <a:blip r:embed="rId7">
            <a:extLst>
              <a:ext uri="{28A0092B-C50C-407E-A947-70E740481C1C}">
                <a14:useLocalDpi xmlns:a14="http://schemas.microsoft.com/office/drawing/2010/main" val="0"/>
              </a:ext>
            </a:extLst>
          </a:blip>
          <a:srcRect l="16898" t="23642" r="31280" b="20762"/>
          <a:stretch/>
        </p:blipFill>
        <p:spPr>
          <a:xfrm>
            <a:off x="5509076" y="4690291"/>
            <a:ext cx="1176100" cy="1307732"/>
          </a:xfrm>
          <a:prstGeom prst="rect">
            <a:avLst/>
          </a:prstGeom>
        </p:spPr>
      </p:pic>
      <p:sp>
        <p:nvSpPr>
          <p:cNvPr id="3" name="Footer Placeholder 4">
            <a:extLst>
              <a:ext uri="{FF2B5EF4-FFF2-40B4-BE49-F238E27FC236}">
                <a16:creationId xmlns:a16="http://schemas.microsoft.com/office/drawing/2014/main" id="{AADC62DB-FEDF-BDA4-1180-C21CE67CFA35}"/>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6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FAC8FC23-0153-1700-6499-466E637F90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1C54-653D-4A96-A28C-566086661698}"/>
              </a:ext>
            </a:extLst>
          </p:cNvPr>
          <p:cNvSpPr>
            <a:spLocks noGrp="1"/>
          </p:cNvSpPr>
          <p:nvPr>
            <p:ph type="title"/>
          </p:nvPr>
        </p:nvSpPr>
        <p:spPr>
          <a:xfrm>
            <a:off x="66675" y="586822"/>
            <a:ext cx="4540323" cy="737153"/>
          </a:xfrm>
        </p:spPr>
        <p:txBody>
          <a:bodyPr>
            <a:normAutofit/>
          </a:bodyPr>
          <a:lstStyle/>
          <a:p>
            <a:r>
              <a:rPr lang="en-US" sz="2800" b="1" dirty="0">
                <a:latin typeface="Helvetica Neue" panose="020B0604020202020204"/>
              </a:rPr>
              <a:t>Neural Language Models</a:t>
            </a:r>
          </a:p>
        </p:txBody>
      </p:sp>
      <p:sp>
        <p:nvSpPr>
          <p:cNvPr id="3" name="Content Placeholder 2">
            <a:extLst>
              <a:ext uri="{FF2B5EF4-FFF2-40B4-BE49-F238E27FC236}">
                <a16:creationId xmlns:a16="http://schemas.microsoft.com/office/drawing/2014/main" id="{FAC33D8F-C34F-4BFC-AD85-DE4F734F0DFB}"/>
              </a:ext>
            </a:extLst>
          </p:cNvPr>
          <p:cNvSpPr>
            <a:spLocks noGrp="1"/>
          </p:cNvSpPr>
          <p:nvPr>
            <p:ph idx="1"/>
          </p:nvPr>
        </p:nvSpPr>
        <p:spPr>
          <a:xfrm>
            <a:off x="5503564" y="185703"/>
            <a:ext cx="6002636" cy="1645920"/>
          </a:xfrm>
        </p:spPr>
        <p:txBody>
          <a:bodyPr anchor="ctr">
            <a:normAutofit fontScale="92500" lnSpcReduction="10000"/>
          </a:bodyPr>
          <a:lstStyle/>
          <a:p>
            <a:r>
              <a:rPr lang="en-US" sz="1400" dirty="0">
                <a:latin typeface="Helvetica Neue"/>
              </a:rPr>
              <a:t>Word2Vec</a:t>
            </a:r>
          </a:p>
          <a:p>
            <a:pPr lvl="1"/>
            <a:r>
              <a:rPr lang="en-US" sz="1400" dirty="0">
                <a:latin typeface="Helvetica Neue"/>
              </a:rPr>
              <a:t>Learns distributed representations of words.</a:t>
            </a:r>
          </a:p>
          <a:p>
            <a:pPr lvl="1"/>
            <a:r>
              <a:rPr lang="en-US" sz="1400" dirty="0">
                <a:latin typeface="Helvetica Neue"/>
              </a:rPr>
              <a:t>Continuous bag-of-words (CBOW): Predicts current word from a window of surrounding context words.</a:t>
            </a:r>
          </a:p>
          <a:p>
            <a:pPr lvl="1"/>
            <a:r>
              <a:rPr lang="en-US" sz="1400" dirty="0">
                <a:latin typeface="Helvetica Neue"/>
              </a:rPr>
              <a:t>Continuous skip-gram: Uses current word to predict surrounding window of context words.</a:t>
            </a:r>
          </a:p>
          <a:p>
            <a:r>
              <a:rPr lang="en-US" sz="1400" dirty="0">
                <a:latin typeface="Helvetica Neue"/>
              </a:rPr>
              <a:t>Similar models such as </a:t>
            </a:r>
            <a:r>
              <a:rPr lang="en-US" sz="1400" dirty="0" err="1">
                <a:latin typeface="Helvetica Neue"/>
              </a:rPr>
              <a:t>GloVe</a:t>
            </a:r>
            <a:r>
              <a:rPr lang="en-US" sz="1400" dirty="0">
                <a:latin typeface="Helvetica Neue"/>
              </a:rPr>
              <a:t>, </a:t>
            </a:r>
            <a:r>
              <a:rPr lang="en-US" sz="1400" dirty="0" err="1">
                <a:latin typeface="Helvetica Neue"/>
              </a:rPr>
              <a:t>FastText</a:t>
            </a:r>
            <a:endParaRPr lang="en-US" sz="1400" dirty="0">
              <a:latin typeface="Helvetica Neue"/>
            </a:endParaRPr>
          </a:p>
        </p:txBody>
      </p:sp>
      <p:pic>
        <p:nvPicPr>
          <p:cNvPr id="5" name="Picture 4" descr="Diagram&#10;&#10;Description automatically generated">
            <a:extLst>
              <a:ext uri="{FF2B5EF4-FFF2-40B4-BE49-F238E27FC236}">
                <a16:creationId xmlns:a16="http://schemas.microsoft.com/office/drawing/2014/main" id="{127EF08D-98F5-42D4-A186-F5F3B8AF4630}"/>
              </a:ext>
            </a:extLst>
          </p:cNvPr>
          <p:cNvPicPr>
            <a:picLocks noChangeAspect="1"/>
          </p:cNvPicPr>
          <p:nvPr/>
        </p:nvPicPr>
        <p:blipFill rotWithShape="1">
          <a:blip r:embed="rId3">
            <a:extLst>
              <a:ext uri="{28A0092B-C50C-407E-A947-70E740481C1C}">
                <a14:useLocalDpi xmlns:a14="http://schemas.microsoft.com/office/drawing/2010/main" val="0"/>
              </a:ext>
            </a:extLst>
          </a:blip>
          <a:srcRect r="52927"/>
          <a:stretch/>
        </p:blipFill>
        <p:spPr>
          <a:xfrm>
            <a:off x="390524" y="1918417"/>
            <a:ext cx="2905125" cy="3215751"/>
          </a:xfrm>
          <a:prstGeom prst="rect">
            <a:avLst/>
          </a:prstGeom>
        </p:spPr>
      </p:pic>
      <p:sp>
        <p:nvSpPr>
          <p:cNvPr id="4" name="Footer Placeholder 4">
            <a:extLst>
              <a:ext uri="{FF2B5EF4-FFF2-40B4-BE49-F238E27FC236}">
                <a16:creationId xmlns:a16="http://schemas.microsoft.com/office/drawing/2014/main" id="{C093E012-2F03-FA35-225F-5E5F3117116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Google Shape;664;p62">
            <a:extLst>
              <a:ext uri="{FF2B5EF4-FFF2-40B4-BE49-F238E27FC236}">
                <a16:creationId xmlns:a16="http://schemas.microsoft.com/office/drawing/2014/main" id="{2D37A097-93FC-C77D-9044-DC492C4F1CAC}"/>
              </a:ext>
            </a:extLst>
          </p:cNvPr>
          <p:cNvSpPr txBox="1">
            <a:spLocks/>
          </p:cNvSpPr>
          <p:nvPr/>
        </p:nvSpPr>
        <p:spPr>
          <a:xfrm>
            <a:off x="571343" y="6353258"/>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467886"/>
                </a:solidFill>
                <a:effectLst/>
                <a:uLnTx/>
                <a:uFillTx/>
                <a:latin typeface="Aptos" panose="02110004020202020204"/>
                <a:ea typeface="+mn-ea"/>
                <a:cs typeface="+mn-cs"/>
                <a:hlinkClick r:id="rId4"/>
              </a:rPr>
              <a:t>Tomas Mikolov, Kai Chen, Greg Corrado, Jeffrey Dean. Efficient Estimation of Word Representations in. NIPS 2013</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8" name="Picture 7" descr="A screenshot of a computer&#10;&#10;Description automatically generated">
            <a:extLst>
              <a:ext uri="{FF2B5EF4-FFF2-40B4-BE49-F238E27FC236}">
                <a16:creationId xmlns:a16="http://schemas.microsoft.com/office/drawing/2014/main" id="{9C4943A6-29B4-70A5-06BF-68B80E8D7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3199" y="1918417"/>
            <a:ext cx="7243001" cy="3215751"/>
          </a:xfrm>
          <a:prstGeom prst="rect">
            <a:avLst/>
          </a:prstGeom>
        </p:spPr>
      </p:pic>
      <p:pic>
        <p:nvPicPr>
          <p:cNvPr id="9" name="Google Shape;154;g2978e5e2abf_0_30">
            <a:extLst>
              <a:ext uri="{FF2B5EF4-FFF2-40B4-BE49-F238E27FC236}">
                <a16:creationId xmlns:a16="http://schemas.microsoft.com/office/drawing/2014/main" id="{A576353B-780E-FB07-BB30-4AEED5667429}"/>
              </a:ext>
            </a:extLst>
          </p:cNvPr>
          <p:cNvPicPr preferRelativeResize="0"/>
          <p:nvPr/>
        </p:nvPicPr>
        <p:blipFill>
          <a:blip r:embed="rId6">
            <a:alphaModFix/>
          </a:blip>
          <a:stretch>
            <a:fillRect/>
          </a:stretch>
        </p:blipFill>
        <p:spPr>
          <a:xfrm>
            <a:off x="73146" y="1918418"/>
            <a:ext cx="12090842" cy="4613006"/>
          </a:xfrm>
          <a:prstGeom prst="rect">
            <a:avLst/>
          </a:prstGeom>
          <a:noFill/>
          <a:ln>
            <a:noFill/>
          </a:ln>
        </p:spPr>
      </p:pic>
      <p:pic>
        <p:nvPicPr>
          <p:cNvPr id="10" name="Picture 9" descr="Diagram&#10;&#10;Description automatically generated">
            <a:extLst>
              <a:ext uri="{FF2B5EF4-FFF2-40B4-BE49-F238E27FC236}">
                <a16:creationId xmlns:a16="http://schemas.microsoft.com/office/drawing/2014/main" id="{2E46B2AB-499D-AF18-9B92-4A046C68C949}"/>
              </a:ext>
            </a:extLst>
          </p:cNvPr>
          <p:cNvPicPr>
            <a:picLocks noChangeAspect="1"/>
          </p:cNvPicPr>
          <p:nvPr/>
        </p:nvPicPr>
        <p:blipFill rotWithShape="1">
          <a:blip r:embed="rId3">
            <a:extLst>
              <a:ext uri="{28A0092B-C50C-407E-A947-70E740481C1C}">
                <a14:useLocalDpi xmlns:a14="http://schemas.microsoft.com/office/drawing/2010/main" val="0"/>
              </a:ext>
            </a:extLst>
          </a:blip>
          <a:srcRect l="51925"/>
          <a:stretch/>
        </p:blipFill>
        <p:spPr>
          <a:xfrm>
            <a:off x="73146" y="1917266"/>
            <a:ext cx="3567276" cy="3866442"/>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3BD26F8-5ECF-26EF-B84C-1512203040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6265" y="2042379"/>
            <a:ext cx="7308829" cy="3616215"/>
          </a:xfrm>
          <a:prstGeom prst="rect">
            <a:avLst/>
          </a:prstGeom>
        </p:spPr>
      </p:pic>
      <p:sp>
        <p:nvSpPr>
          <p:cNvPr id="7" name="Slide Number Placeholder 6">
            <a:extLst>
              <a:ext uri="{FF2B5EF4-FFF2-40B4-BE49-F238E27FC236}">
                <a16:creationId xmlns:a16="http://schemas.microsoft.com/office/drawing/2014/main" id="{F4C877C6-2135-AAFC-4135-27DEC32AAD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631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E2692-601D-4C80-9555-6042CD4B1A73}"/>
              </a:ext>
            </a:extLst>
          </p:cNvPr>
          <p:cNvSpPr>
            <a:spLocks noGrp="1"/>
          </p:cNvSpPr>
          <p:nvPr>
            <p:ph type="title"/>
          </p:nvPr>
        </p:nvSpPr>
        <p:spPr>
          <a:xfrm>
            <a:off x="444181" y="221015"/>
            <a:ext cx="4404044" cy="633433"/>
          </a:xfrm>
        </p:spPr>
        <p:txBody>
          <a:bodyPr vert="horz" lIns="91440" tIns="45720" rIns="91440" bIns="45720" rtlCol="0" anchor="b">
            <a:normAutofit/>
          </a:bodyPr>
          <a:lstStyle/>
          <a:p>
            <a:pPr algn="ctr"/>
            <a:r>
              <a:rPr lang="en-US" sz="2800" b="1">
                <a:latin typeface="Helvetica Neue" panose="020B0604020202020204"/>
              </a:rPr>
              <a:t>Seq2Seq models: RNNs</a:t>
            </a:r>
            <a:endParaRPr lang="en-US" sz="2800" b="1" dirty="0">
              <a:latin typeface="Helvetica Neue" panose="020B0604020202020204"/>
            </a:endParaRPr>
          </a:p>
        </p:txBody>
      </p:sp>
      <p:pic>
        <p:nvPicPr>
          <p:cNvPr id="6" name="Content Placeholder 4" descr="Diagram&#10;&#10;Description automatically generated">
            <a:extLst>
              <a:ext uri="{FF2B5EF4-FFF2-40B4-BE49-F238E27FC236}">
                <a16:creationId xmlns:a16="http://schemas.microsoft.com/office/drawing/2014/main" id="{8BE889E4-F01C-4275-B1D9-18C59F153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34" y="1762125"/>
            <a:ext cx="4779649" cy="3629216"/>
          </a:xfrm>
          <a:prstGeom prst="rect">
            <a:avLst/>
          </a:prstGeom>
        </p:spPr>
      </p:pic>
      <p:pic>
        <p:nvPicPr>
          <p:cNvPr id="5" name="Content Placeholder 4" descr="Diagram&#10;&#10;Description automatically generated">
            <a:extLst>
              <a:ext uri="{FF2B5EF4-FFF2-40B4-BE49-F238E27FC236}">
                <a16:creationId xmlns:a16="http://schemas.microsoft.com/office/drawing/2014/main" id="{1F4964AB-6523-47A0-A497-F1F9CD2F4B5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68843" r="75609"/>
          <a:stretch/>
        </p:blipFill>
        <p:spPr>
          <a:xfrm>
            <a:off x="5717629" y="4224407"/>
            <a:ext cx="1513490" cy="1114381"/>
          </a:xfrm>
          <a:prstGeom prst="rect">
            <a:avLst/>
          </a:prstGeom>
        </p:spPr>
      </p:pic>
      <p:sp>
        <p:nvSpPr>
          <p:cNvPr id="9" name="TextBox 8">
            <a:extLst>
              <a:ext uri="{FF2B5EF4-FFF2-40B4-BE49-F238E27FC236}">
                <a16:creationId xmlns:a16="http://schemas.microsoft.com/office/drawing/2014/main" id="{6596DD70-AB5D-4ACA-93E8-C59AECC14796}"/>
              </a:ext>
            </a:extLst>
          </p:cNvPr>
          <p:cNvSpPr txBox="1"/>
          <p:nvPr/>
        </p:nvSpPr>
        <p:spPr>
          <a:xfrm>
            <a:off x="8053929" y="5575591"/>
            <a:ext cx="15325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Unrolled RNN</a:t>
            </a:r>
          </a:p>
        </p:txBody>
      </p:sp>
      <p:sp>
        <p:nvSpPr>
          <p:cNvPr id="10" name="TextBox 9">
            <a:extLst>
              <a:ext uri="{FF2B5EF4-FFF2-40B4-BE49-F238E27FC236}">
                <a16:creationId xmlns:a16="http://schemas.microsoft.com/office/drawing/2014/main" id="{9EA31D7F-2CC5-499C-97BC-E5C838F2C59A}"/>
              </a:ext>
            </a:extLst>
          </p:cNvPr>
          <p:cNvSpPr txBox="1"/>
          <p:nvPr/>
        </p:nvSpPr>
        <p:spPr>
          <a:xfrm>
            <a:off x="1804804" y="5600813"/>
            <a:ext cx="15325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Rolled RNN</a:t>
            </a:r>
          </a:p>
        </p:txBody>
      </p:sp>
      <p:pic>
        <p:nvPicPr>
          <p:cNvPr id="7" name="Content Placeholder 4" descr="Diagram&#10;&#10;Description automatically generated">
            <a:extLst>
              <a:ext uri="{FF2B5EF4-FFF2-40B4-BE49-F238E27FC236}">
                <a16:creationId xmlns:a16="http://schemas.microsoft.com/office/drawing/2014/main" id="{567074E3-E9EE-9752-C9DE-13F9CA047689}"/>
              </a:ext>
            </a:extLst>
          </p:cNvPr>
          <p:cNvPicPr>
            <a:picLocks noChangeAspect="1"/>
          </p:cNvPicPr>
          <p:nvPr/>
        </p:nvPicPr>
        <p:blipFill rotWithShape="1">
          <a:blip r:embed="rId4">
            <a:extLst>
              <a:ext uri="{28A0092B-C50C-407E-A947-70E740481C1C}">
                <a14:useLocalDpi xmlns:a14="http://schemas.microsoft.com/office/drawing/2010/main" val="0"/>
              </a:ext>
            </a:extLst>
          </a:blip>
          <a:srcRect t="41012" r="75609" b="31157"/>
          <a:stretch/>
        </p:blipFill>
        <p:spPr>
          <a:xfrm>
            <a:off x="5717629" y="3228975"/>
            <a:ext cx="1513490" cy="995432"/>
          </a:xfrm>
          <a:prstGeom prst="rect">
            <a:avLst/>
          </a:prstGeom>
        </p:spPr>
      </p:pic>
      <p:pic>
        <p:nvPicPr>
          <p:cNvPr id="8" name="Content Placeholder 4" descr="Diagram&#10;&#10;Description automatically generated">
            <a:extLst>
              <a:ext uri="{FF2B5EF4-FFF2-40B4-BE49-F238E27FC236}">
                <a16:creationId xmlns:a16="http://schemas.microsoft.com/office/drawing/2014/main" id="{BD22D215-31F9-A529-C8BE-E576EF438E83}"/>
              </a:ext>
            </a:extLst>
          </p:cNvPr>
          <p:cNvPicPr>
            <a:picLocks noChangeAspect="1"/>
          </p:cNvPicPr>
          <p:nvPr/>
        </p:nvPicPr>
        <p:blipFill rotWithShape="1">
          <a:blip r:embed="rId4">
            <a:extLst>
              <a:ext uri="{28A0092B-C50C-407E-A947-70E740481C1C}">
                <a14:useLocalDpi xmlns:a14="http://schemas.microsoft.com/office/drawing/2010/main" val="0"/>
              </a:ext>
            </a:extLst>
          </a:blip>
          <a:srcRect r="75609" b="58988"/>
          <a:stretch/>
        </p:blipFill>
        <p:spPr>
          <a:xfrm>
            <a:off x="5717629" y="1762125"/>
            <a:ext cx="1513490" cy="1466850"/>
          </a:xfrm>
          <a:prstGeom prst="rect">
            <a:avLst/>
          </a:prstGeom>
        </p:spPr>
      </p:pic>
      <p:sp>
        <p:nvSpPr>
          <p:cNvPr id="3" name="Oval 2">
            <a:extLst>
              <a:ext uri="{FF2B5EF4-FFF2-40B4-BE49-F238E27FC236}">
                <a16:creationId xmlns:a16="http://schemas.microsoft.com/office/drawing/2014/main" id="{7154E3A0-38E9-CEC2-E33F-F38FC8CED0B4}"/>
              </a:ext>
            </a:extLst>
          </p:cNvPr>
          <p:cNvSpPr/>
          <p:nvPr/>
        </p:nvSpPr>
        <p:spPr>
          <a:xfrm>
            <a:off x="5867400" y="3133725"/>
            <a:ext cx="457200" cy="4191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1" name="Straight Arrow Connector 10">
            <a:extLst>
              <a:ext uri="{FF2B5EF4-FFF2-40B4-BE49-F238E27FC236}">
                <a16:creationId xmlns:a16="http://schemas.microsoft.com/office/drawing/2014/main" id="{34C98BBA-38E5-BD05-F8A7-F4F97BAFCA8F}"/>
              </a:ext>
            </a:extLst>
          </p:cNvPr>
          <p:cNvCxnSpPr>
            <a:endCxn id="8" idx="1"/>
          </p:cNvCxnSpPr>
          <p:nvPr/>
        </p:nvCxnSpPr>
        <p:spPr>
          <a:xfrm flipH="1" flipV="1">
            <a:off x="5717629" y="2495550"/>
            <a:ext cx="311696" cy="6144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637289-1004-1437-951E-C8252CF9F2EC}"/>
              </a:ext>
            </a:extLst>
          </p:cNvPr>
          <p:cNvSpPr txBox="1"/>
          <p:nvPr/>
        </p:nvSpPr>
        <p:spPr>
          <a:xfrm>
            <a:off x="4960883" y="1867535"/>
            <a:ext cx="1371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ptos" panose="02110004020202020204"/>
                <a:ea typeface="+mn-ea"/>
                <a:cs typeface="+mn-cs"/>
              </a:rPr>
              <a:t>Initial hidden state</a:t>
            </a:r>
          </a:p>
        </p:txBody>
      </p:sp>
      <p:pic>
        <p:nvPicPr>
          <p:cNvPr id="13" name="Content Placeholder 4" descr="Diagram&#10;&#10;Description automatically generated">
            <a:extLst>
              <a:ext uri="{FF2B5EF4-FFF2-40B4-BE49-F238E27FC236}">
                <a16:creationId xmlns:a16="http://schemas.microsoft.com/office/drawing/2014/main" id="{FD621893-09F3-EF28-6A1B-2B579D4C5E51}"/>
              </a:ext>
            </a:extLst>
          </p:cNvPr>
          <p:cNvPicPr>
            <a:picLocks noChangeAspect="1"/>
          </p:cNvPicPr>
          <p:nvPr/>
        </p:nvPicPr>
        <p:blipFill rotWithShape="1">
          <a:blip r:embed="rId4">
            <a:extLst>
              <a:ext uri="{28A0092B-C50C-407E-A947-70E740481C1C}">
                <a14:useLocalDpi xmlns:a14="http://schemas.microsoft.com/office/drawing/2010/main" val="0"/>
              </a:ext>
            </a:extLst>
          </a:blip>
          <a:srcRect l="24391" r="53504"/>
          <a:stretch/>
        </p:blipFill>
        <p:spPr>
          <a:xfrm>
            <a:off x="7231119" y="1762125"/>
            <a:ext cx="1371600" cy="3576664"/>
          </a:xfrm>
          <a:prstGeom prst="rect">
            <a:avLst/>
          </a:prstGeom>
        </p:spPr>
      </p:pic>
      <p:pic>
        <p:nvPicPr>
          <p:cNvPr id="14" name="Content Placeholder 4" descr="Diagram&#10;&#10;Description automatically generated">
            <a:extLst>
              <a:ext uri="{FF2B5EF4-FFF2-40B4-BE49-F238E27FC236}">
                <a16:creationId xmlns:a16="http://schemas.microsoft.com/office/drawing/2014/main" id="{BE407DCE-E09D-1CD1-F2F3-983514AC4D79}"/>
              </a:ext>
            </a:extLst>
          </p:cNvPr>
          <p:cNvPicPr>
            <a:picLocks noChangeAspect="1"/>
          </p:cNvPicPr>
          <p:nvPr/>
        </p:nvPicPr>
        <p:blipFill rotWithShape="1">
          <a:blip r:embed="rId4">
            <a:extLst>
              <a:ext uri="{28A0092B-C50C-407E-A947-70E740481C1C}">
                <a14:useLocalDpi xmlns:a14="http://schemas.microsoft.com/office/drawing/2010/main" val="0"/>
              </a:ext>
            </a:extLst>
          </a:blip>
          <a:srcRect l="46495" r="30199"/>
          <a:stretch/>
        </p:blipFill>
        <p:spPr>
          <a:xfrm>
            <a:off x="8602719" y="1762125"/>
            <a:ext cx="1446156" cy="3576664"/>
          </a:xfrm>
          <a:prstGeom prst="rect">
            <a:avLst/>
          </a:prstGeom>
        </p:spPr>
      </p:pic>
      <p:pic>
        <p:nvPicPr>
          <p:cNvPr id="15" name="Content Placeholder 4" descr="Diagram&#10;&#10;Description automatically generated">
            <a:extLst>
              <a:ext uri="{FF2B5EF4-FFF2-40B4-BE49-F238E27FC236}">
                <a16:creationId xmlns:a16="http://schemas.microsoft.com/office/drawing/2014/main" id="{BC7E73BB-C8D2-9928-4654-4F47B3310CE1}"/>
              </a:ext>
            </a:extLst>
          </p:cNvPr>
          <p:cNvPicPr>
            <a:picLocks noChangeAspect="1"/>
          </p:cNvPicPr>
          <p:nvPr/>
        </p:nvPicPr>
        <p:blipFill rotWithShape="1">
          <a:blip r:embed="rId4">
            <a:extLst>
              <a:ext uri="{28A0092B-C50C-407E-A947-70E740481C1C}">
                <a14:useLocalDpi xmlns:a14="http://schemas.microsoft.com/office/drawing/2010/main" val="0"/>
              </a:ext>
            </a:extLst>
          </a:blip>
          <a:srcRect l="69801"/>
          <a:stretch/>
        </p:blipFill>
        <p:spPr>
          <a:xfrm>
            <a:off x="10048875" y="1762125"/>
            <a:ext cx="1873862" cy="3576664"/>
          </a:xfrm>
          <a:prstGeom prst="rect">
            <a:avLst/>
          </a:prstGeom>
        </p:spPr>
      </p:pic>
      <p:sp>
        <p:nvSpPr>
          <p:cNvPr id="4" name="Footer Placeholder 4">
            <a:extLst>
              <a:ext uri="{FF2B5EF4-FFF2-40B4-BE49-F238E27FC236}">
                <a16:creationId xmlns:a16="http://schemas.microsoft.com/office/drawing/2014/main" id="{0DEAF585-01B0-0D5F-82AD-463C9A90DBB1}"/>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16" name="Slide Number Placeholder 15">
            <a:extLst>
              <a:ext uri="{FF2B5EF4-FFF2-40B4-BE49-F238E27FC236}">
                <a16:creationId xmlns:a16="http://schemas.microsoft.com/office/drawing/2014/main" id="{579A2649-F8DF-6661-9712-F06904ECC7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327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E2692-601D-4C80-9555-6042CD4B1A73}"/>
              </a:ext>
            </a:extLst>
          </p:cNvPr>
          <p:cNvSpPr>
            <a:spLocks noGrp="1"/>
          </p:cNvSpPr>
          <p:nvPr>
            <p:ph type="title"/>
          </p:nvPr>
        </p:nvSpPr>
        <p:spPr>
          <a:xfrm>
            <a:off x="444181" y="221015"/>
            <a:ext cx="4404044" cy="633433"/>
          </a:xfrm>
        </p:spPr>
        <p:txBody>
          <a:bodyPr vert="horz" lIns="91440" tIns="45720" rIns="91440" bIns="45720" rtlCol="0" anchor="b">
            <a:normAutofit/>
          </a:bodyPr>
          <a:lstStyle/>
          <a:p>
            <a:pPr algn="ctr"/>
            <a:r>
              <a:rPr lang="en-US" sz="2800" b="1">
                <a:latin typeface="Helvetica Neue" panose="020B0604020202020204"/>
              </a:rPr>
              <a:t>Seq2Seq models: RNNs</a:t>
            </a:r>
            <a:endParaRPr lang="en-US" sz="2800" b="1" dirty="0">
              <a:latin typeface="Helvetica Neue" panose="020B0604020202020204"/>
            </a:endParaRPr>
          </a:p>
        </p:txBody>
      </p:sp>
      <p:sp>
        <p:nvSpPr>
          <p:cNvPr id="4" name="Footer Placeholder 4">
            <a:extLst>
              <a:ext uri="{FF2B5EF4-FFF2-40B4-BE49-F238E27FC236}">
                <a16:creationId xmlns:a16="http://schemas.microsoft.com/office/drawing/2014/main" id="{0DEAF585-01B0-0D5F-82AD-463C9A90DBB1}"/>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pic>
        <p:nvPicPr>
          <p:cNvPr id="18" name="RNN_1">
            <a:hlinkClick r:id="" action="ppaction://media"/>
            <a:extLst>
              <a:ext uri="{FF2B5EF4-FFF2-40B4-BE49-F238E27FC236}">
                <a16:creationId xmlns:a16="http://schemas.microsoft.com/office/drawing/2014/main" id="{93976AC0-0142-30D4-92EF-072766AFAD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24088" y="1089025"/>
            <a:ext cx="7742237" cy="4678363"/>
          </a:xfrm>
          <a:prstGeom prst="rect">
            <a:avLst/>
          </a:prstGeom>
        </p:spPr>
      </p:pic>
      <p:sp>
        <p:nvSpPr>
          <p:cNvPr id="19" name="TextBox 18">
            <a:extLst>
              <a:ext uri="{FF2B5EF4-FFF2-40B4-BE49-F238E27FC236}">
                <a16:creationId xmlns:a16="http://schemas.microsoft.com/office/drawing/2014/main" id="{572B8A6F-CFA5-1827-B5CA-4F333EEECA61}"/>
              </a:ext>
            </a:extLst>
          </p:cNvPr>
          <p:cNvSpPr txBox="1"/>
          <p:nvPr/>
        </p:nvSpPr>
        <p:spPr>
          <a:xfrm>
            <a:off x="123825" y="6145910"/>
            <a:ext cx="337185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ea"/>
                <a:cs typeface="+mn-cs"/>
                <a:hlinkClick r:id="rId6"/>
              </a:rPr>
              <a:t>https://zhanghanduo.github.io</a:t>
            </a:r>
            <a:endParaRPr kumimoji="0" lang="en-US" sz="10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Slide Number Placeholder 2">
            <a:extLst>
              <a:ext uri="{FF2B5EF4-FFF2-40B4-BE49-F238E27FC236}">
                <a16:creationId xmlns:a16="http://schemas.microsoft.com/office/drawing/2014/main" id="{8D63163B-076B-240C-38DA-CD3EFF98FD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125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2BA656D-66B1-7F27-2B30-243AB2390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5865" y="1721466"/>
            <a:ext cx="1954708" cy="2930642"/>
          </a:xfrm>
          <a:prstGeom prst="rect">
            <a:avLst/>
          </a:prstGeom>
        </p:spPr>
      </p:pic>
      <p:sp>
        <p:nvSpPr>
          <p:cNvPr id="4" name="Slide Number Placeholder 3">
            <a:extLst>
              <a:ext uri="{FF2B5EF4-FFF2-40B4-BE49-F238E27FC236}">
                <a16:creationId xmlns:a16="http://schemas.microsoft.com/office/drawing/2014/main" id="{34EE376C-594D-4FB3-408F-7837D9BD66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86BDD-F95F-4181-AE47-1964E683E3C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25" name="TextBox 24">
            <a:extLst>
              <a:ext uri="{FF2B5EF4-FFF2-40B4-BE49-F238E27FC236}">
                <a16:creationId xmlns:a16="http://schemas.microsoft.com/office/drawing/2014/main" id="{88B06AA9-F8A5-6288-E68F-4FFEDD141975}"/>
              </a:ext>
            </a:extLst>
          </p:cNvPr>
          <p:cNvSpPr txBox="1"/>
          <p:nvPr/>
        </p:nvSpPr>
        <p:spPr>
          <a:xfrm>
            <a:off x="9961813" y="4766857"/>
            <a:ext cx="1062811"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Aptos" panose="02110004020202020204"/>
                <a:ea typeface="+mn-ea"/>
                <a:cs typeface="+mn-cs"/>
              </a:rPr>
              <a:t>LSTM</a:t>
            </a:r>
          </a:p>
        </p:txBody>
      </p:sp>
      <p:pic>
        <p:nvPicPr>
          <p:cNvPr id="17" name="Picture 16" descr="Diagram&#10;&#10;Description automatically generated">
            <a:extLst>
              <a:ext uri="{FF2B5EF4-FFF2-40B4-BE49-F238E27FC236}">
                <a16:creationId xmlns:a16="http://schemas.microsoft.com/office/drawing/2014/main" id="{8FA9BF94-C74F-F88A-59F0-886718F54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22" y="1919854"/>
            <a:ext cx="6278880" cy="3568560"/>
          </a:xfrm>
          <a:prstGeom prst="rect">
            <a:avLst/>
          </a:prstGeom>
        </p:spPr>
      </p:pic>
      <p:sp>
        <p:nvSpPr>
          <p:cNvPr id="19" name="Oval 18">
            <a:extLst>
              <a:ext uri="{FF2B5EF4-FFF2-40B4-BE49-F238E27FC236}">
                <a16:creationId xmlns:a16="http://schemas.microsoft.com/office/drawing/2014/main" id="{569D62DB-85CB-D858-4800-00E017FB9BBE}"/>
              </a:ext>
            </a:extLst>
          </p:cNvPr>
          <p:cNvSpPr/>
          <p:nvPr/>
        </p:nvSpPr>
        <p:spPr>
          <a:xfrm>
            <a:off x="6826886" y="1806063"/>
            <a:ext cx="1476591" cy="9811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Long Memory</a:t>
            </a:r>
          </a:p>
        </p:txBody>
      </p:sp>
      <p:sp>
        <p:nvSpPr>
          <p:cNvPr id="20" name="Arrow: Right 19">
            <a:extLst>
              <a:ext uri="{FF2B5EF4-FFF2-40B4-BE49-F238E27FC236}">
                <a16:creationId xmlns:a16="http://schemas.microsoft.com/office/drawing/2014/main" id="{DC1DF30D-A772-F5FC-3E33-CCB35DBE23AB}"/>
              </a:ext>
            </a:extLst>
          </p:cNvPr>
          <p:cNvSpPr/>
          <p:nvPr/>
        </p:nvSpPr>
        <p:spPr>
          <a:xfrm rot="19664025">
            <a:off x="6424934" y="2605033"/>
            <a:ext cx="554680" cy="358608"/>
          </a:xfrm>
          <a:prstGeom prst="rightArrow">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FF0000"/>
                </a:solidFill>
              </a:ln>
              <a:solidFill>
                <a:prstClr val="black"/>
              </a:solidFill>
              <a:effectLst/>
              <a:uLnTx/>
              <a:uFillTx/>
              <a:latin typeface="Aptos" panose="02110004020202020204"/>
              <a:ea typeface="+mn-ea"/>
              <a:cs typeface="+mn-cs"/>
            </a:endParaRPr>
          </a:p>
        </p:txBody>
      </p:sp>
      <p:sp>
        <p:nvSpPr>
          <p:cNvPr id="21" name="Arrow: Right 20">
            <a:extLst>
              <a:ext uri="{FF2B5EF4-FFF2-40B4-BE49-F238E27FC236}">
                <a16:creationId xmlns:a16="http://schemas.microsoft.com/office/drawing/2014/main" id="{88956B0A-2B32-B4C6-6F14-78CDFF2CC45C}"/>
              </a:ext>
            </a:extLst>
          </p:cNvPr>
          <p:cNvSpPr/>
          <p:nvPr/>
        </p:nvSpPr>
        <p:spPr>
          <a:xfrm rot="1455354">
            <a:off x="6462698" y="4587727"/>
            <a:ext cx="554680" cy="358608"/>
          </a:xfrm>
          <a:prstGeom prst="rightArrow">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FF0000"/>
                </a:solidFill>
              </a:ln>
              <a:solidFill>
                <a:prstClr val="black"/>
              </a:solidFill>
              <a:effectLst/>
              <a:uLnTx/>
              <a:uFillTx/>
              <a:latin typeface="Aptos" panose="02110004020202020204"/>
              <a:ea typeface="+mn-ea"/>
              <a:cs typeface="+mn-cs"/>
            </a:endParaRPr>
          </a:p>
        </p:txBody>
      </p:sp>
      <p:sp>
        <p:nvSpPr>
          <p:cNvPr id="22" name="Oval 21">
            <a:extLst>
              <a:ext uri="{FF2B5EF4-FFF2-40B4-BE49-F238E27FC236}">
                <a16:creationId xmlns:a16="http://schemas.microsoft.com/office/drawing/2014/main" id="{14CC06EA-334D-8DCF-F1EE-BDC640A4630B}"/>
              </a:ext>
            </a:extLst>
          </p:cNvPr>
          <p:cNvSpPr/>
          <p:nvPr/>
        </p:nvSpPr>
        <p:spPr>
          <a:xfrm>
            <a:off x="6749033" y="4812882"/>
            <a:ext cx="1407160" cy="90709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Short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Memory</a:t>
            </a:r>
          </a:p>
        </p:txBody>
      </p:sp>
      <p:sp>
        <p:nvSpPr>
          <p:cNvPr id="3" name="Footer Placeholder 4">
            <a:extLst>
              <a:ext uri="{FF2B5EF4-FFF2-40B4-BE49-F238E27FC236}">
                <a16:creationId xmlns:a16="http://schemas.microsoft.com/office/drawing/2014/main" id="{4273CD3B-6373-D1F9-F542-73EA0599EBD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9" name="Title 1">
            <a:extLst>
              <a:ext uri="{FF2B5EF4-FFF2-40B4-BE49-F238E27FC236}">
                <a16:creationId xmlns:a16="http://schemas.microsoft.com/office/drawing/2014/main" id="{31AF6562-1EFD-122D-C026-3FC6EC10D4E7}"/>
              </a:ext>
            </a:extLst>
          </p:cNvPr>
          <p:cNvSpPr txBox="1">
            <a:spLocks/>
          </p:cNvSpPr>
          <p:nvPr/>
        </p:nvSpPr>
        <p:spPr>
          <a:xfrm>
            <a:off x="444181" y="221015"/>
            <a:ext cx="4404044" cy="63343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Helvetica Neue" panose="020B0604020202020204"/>
                <a:ea typeface="+mj-ea"/>
                <a:cs typeface="+mj-cs"/>
              </a:rPr>
              <a:t>Seq2Seq models: LSTMs</a:t>
            </a:r>
            <a:endParaRPr kumimoji="0" lang="en-US" sz="2800" b="1" i="0" u="none" strike="noStrike" kern="1200" cap="none" spc="0" normalizeH="0" baseline="0" noProof="0" dirty="0">
              <a:ln>
                <a:noFill/>
              </a:ln>
              <a:solidFill>
                <a:prstClr val="black"/>
              </a:solidFill>
              <a:effectLst/>
              <a:uLnTx/>
              <a:uFillTx/>
              <a:latin typeface="Helvetica Neue" panose="020B0604020202020204"/>
              <a:ea typeface="+mj-ea"/>
              <a:cs typeface="+mj-cs"/>
            </a:endParaRPr>
          </a:p>
        </p:txBody>
      </p:sp>
      <p:sp>
        <p:nvSpPr>
          <p:cNvPr id="10" name="Google Shape;664;p62">
            <a:extLst>
              <a:ext uri="{FF2B5EF4-FFF2-40B4-BE49-F238E27FC236}">
                <a16:creationId xmlns:a16="http://schemas.microsoft.com/office/drawing/2014/main" id="{4EE29A29-BD32-2661-9F20-D316B27DA872}"/>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1000" b="0" i="0" u="sng" strike="noStrike" kern="1200" cap="none" spc="0" normalizeH="0" baseline="0" noProof="0">
                <a:ln>
                  <a:noFill/>
                </a:ln>
                <a:solidFill>
                  <a:srgbClr val="467886"/>
                </a:solidFill>
                <a:effectLst/>
                <a:uLnTx/>
                <a:uFillTx/>
                <a:latin typeface="Aptos" panose="02110004020202020204"/>
                <a:ea typeface="+mn-ea"/>
                <a:cs typeface="+mn-cs"/>
                <a:hlinkClick r:id="rId4"/>
              </a:rPr>
              <a:t>S Hochreiter, J Schmidhuber . Long short-term memory in. Neural Computation 1997</a:t>
            </a:r>
            <a:endParaRPr kumimoji="0" lang="en-US" sz="10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139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9"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B02B-28ED-4AAF-8BA3-76B537F90391}"/>
              </a:ext>
            </a:extLst>
          </p:cNvPr>
          <p:cNvSpPr>
            <a:spLocks noGrp="1"/>
          </p:cNvSpPr>
          <p:nvPr>
            <p:ph type="title"/>
          </p:nvPr>
        </p:nvSpPr>
        <p:spPr>
          <a:xfrm>
            <a:off x="123825" y="365126"/>
            <a:ext cx="5227339" cy="775253"/>
          </a:xfrm>
        </p:spPr>
        <p:txBody>
          <a:bodyPr>
            <a:normAutofit/>
          </a:bodyPr>
          <a:lstStyle/>
          <a:p>
            <a:r>
              <a:rPr lang="en-US" sz="2800" b="1">
                <a:latin typeface="Helvetica Neue" panose="020B0604020202020204"/>
              </a:rPr>
              <a:t>Seq2Seq </a:t>
            </a:r>
            <a:r>
              <a:rPr lang="en-US" sz="2800" b="1" dirty="0">
                <a:latin typeface="Helvetica Neue" panose="020B0604020202020204"/>
              </a:rPr>
              <a:t>Learning with RNNs</a:t>
            </a:r>
          </a:p>
        </p:txBody>
      </p:sp>
      <p:sp>
        <p:nvSpPr>
          <p:cNvPr id="3" name="Content Placeholder 2">
            <a:extLst>
              <a:ext uri="{FF2B5EF4-FFF2-40B4-BE49-F238E27FC236}">
                <a16:creationId xmlns:a16="http://schemas.microsoft.com/office/drawing/2014/main" id="{F39B7018-985B-416B-90F9-ADB892779123}"/>
              </a:ext>
            </a:extLst>
          </p:cNvPr>
          <p:cNvSpPr>
            <a:spLocks noGrp="1"/>
          </p:cNvSpPr>
          <p:nvPr>
            <p:ph idx="1"/>
          </p:nvPr>
        </p:nvSpPr>
        <p:spPr>
          <a:xfrm>
            <a:off x="5685481" y="180449"/>
            <a:ext cx="6002636" cy="1645920"/>
          </a:xfrm>
        </p:spPr>
        <p:txBody>
          <a:bodyPr anchor="ctr">
            <a:noAutofit/>
          </a:bodyPr>
          <a:lstStyle/>
          <a:p>
            <a:pPr fontAlgn="base"/>
            <a:r>
              <a:rPr lang="en-US" sz="1400" dirty="0">
                <a:latin typeface="Helvetica Neue"/>
              </a:rPr>
              <a:t>T</a:t>
            </a:r>
            <a:r>
              <a:rPr lang="en-US" sz="1400" b="0" dirty="0">
                <a:effectLst/>
                <a:latin typeface="Helvetica Neue"/>
              </a:rPr>
              <a:t>he model is comprised of two sub-models:</a:t>
            </a:r>
          </a:p>
          <a:p>
            <a:pPr lvl="1" fontAlgn="base"/>
            <a:r>
              <a:rPr lang="en-US" sz="1400" b="1" i="0" dirty="0">
                <a:effectLst/>
                <a:latin typeface="Helvetica Neue"/>
              </a:rPr>
              <a:t>Encoder</a:t>
            </a:r>
            <a:r>
              <a:rPr lang="en-US" sz="1400" b="0" i="0" dirty="0">
                <a:effectLst/>
                <a:latin typeface="Helvetica Neue"/>
              </a:rPr>
              <a:t>: The encoder is responsible for stepping through the input time steps and encoding the entire sequence into a fixed length vector called a context vector.</a:t>
            </a:r>
          </a:p>
          <a:p>
            <a:pPr lvl="1" fontAlgn="base"/>
            <a:r>
              <a:rPr lang="en-US" sz="1400" b="1" i="0" dirty="0">
                <a:effectLst/>
                <a:latin typeface="Helvetica Neue"/>
              </a:rPr>
              <a:t>Decoder</a:t>
            </a:r>
            <a:r>
              <a:rPr lang="en-US" sz="1400" b="0" i="0" dirty="0">
                <a:effectLst/>
                <a:latin typeface="Helvetica Neue"/>
              </a:rPr>
              <a:t>: The decoder is responsible for stepping through the output time steps while reading from the context vector.</a:t>
            </a:r>
          </a:p>
          <a:p>
            <a:pPr fontAlgn="base"/>
            <a:r>
              <a:rPr lang="en-US" sz="1400" b="0" i="0" dirty="0">
                <a:solidFill>
                  <a:srgbClr val="292929"/>
                </a:solidFill>
                <a:effectLst/>
                <a:latin typeface="Helvetica Neue"/>
              </a:rPr>
              <a:t>It has a serious problem when working with long sequences.</a:t>
            </a:r>
            <a:endParaRPr lang="en-US" sz="1400" b="0" i="0" dirty="0">
              <a:effectLst/>
              <a:latin typeface="Helvetica Neue"/>
            </a:endParaRPr>
          </a:p>
        </p:txBody>
      </p:sp>
      <p:sp>
        <p:nvSpPr>
          <p:cNvPr id="4" name="Footer Placeholder 4">
            <a:extLst>
              <a:ext uri="{FF2B5EF4-FFF2-40B4-BE49-F238E27FC236}">
                <a16:creationId xmlns:a16="http://schemas.microsoft.com/office/drawing/2014/main" id="{210EB28C-479B-DBD5-550C-C29F05FFFAEA}"/>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pic>
        <p:nvPicPr>
          <p:cNvPr id="6" name="seq2seq_6">
            <a:hlinkClick r:id="" action="ppaction://media"/>
            <a:extLst>
              <a:ext uri="{FF2B5EF4-FFF2-40B4-BE49-F238E27FC236}">
                <a16:creationId xmlns:a16="http://schemas.microsoft.com/office/drawing/2014/main" id="{65E3470C-136D-4CF6-2D8A-66BFE30F43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8776" y="1981200"/>
            <a:ext cx="10154447" cy="3570110"/>
          </a:xfrm>
          <a:prstGeom prst="rect">
            <a:avLst/>
          </a:prstGeom>
        </p:spPr>
      </p:pic>
      <p:sp>
        <p:nvSpPr>
          <p:cNvPr id="8" name="TextBox 7">
            <a:extLst>
              <a:ext uri="{FF2B5EF4-FFF2-40B4-BE49-F238E27FC236}">
                <a16:creationId xmlns:a16="http://schemas.microsoft.com/office/drawing/2014/main" id="{5442327A-E183-C4E5-7B78-6CBE1B891BA5}"/>
              </a:ext>
            </a:extLst>
          </p:cNvPr>
          <p:cNvSpPr txBox="1"/>
          <p:nvPr/>
        </p:nvSpPr>
        <p:spPr>
          <a:xfrm>
            <a:off x="123825" y="6145910"/>
            <a:ext cx="337185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ea"/>
                <a:cs typeface="+mn-cs"/>
                <a:hlinkClick r:id="rId6"/>
              </a:rPr>
              <a:t>https://zhanghanduo.github.io</a:t>
            </a:r>
            <a:endParaRPr kumimoji="0" lang="en-US" sz="10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a:extLst>
              <a:ext uri="{FF2B5EF4-FFF2-40B4-BE49-F238E27FC236}">
                <a16:creationId xmlns:a16="http://schemas.microsoft.com/office/drawing/2014/main" id="{FBFE8506-5B42-EB3B-B780-2782C9BC7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132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22E41-DD76-4496-8BE4-B769DFF89A30}"/>
              </a:ext>
            </a:extLst>
          </p:cNvPr>
          <p:cNvSpPr>
            <a:spLocks noGrp="1"/>
          </p:cNvSpPr>
          <p:nvPr>
            <p:ph type="title"/>
          </p:nvPr>
        </p:nvSpPr>
        <p:spPr>
          <a:xfrm>
            <a:off x="371475" y="552906"/>
            <a:ext cx="5629616" cy="713919"/>
          </a:xfrm>
        </p:spPr>
        <p:txBody>
          <a:bodyPr anchor="ctr">
            <a:normAutofit/>
          </a:bodyPr>
          <a:lstStyle/>
          <a:p>
            <a:r>
              <a:rPr lang="en-US" sz="2800" b="1">
                <a:latin typeface="Helvetica Neue" panose="020B0604020202020204"/>
              </a:rPr>
              <a:t>Seq2Seq Model with Attention</a:t>
            </a:r>
          </a:p>
        </p:txBody>
      </p:sp>
      <p:sp>
        <p:nvSpPr>
          <p:cNvPr id="3" name="Content Placeholder 2">
            <a:extLst>
              <a:ext uri="{FF2B5EF4-FFF2-40B4-BE49-F238E27FC236}">
                <a16:creationId xmlns:a16="http://schemas.microsoft.com/office/drawing/2014/main" id="{84638C86-FA7F-4C1A-9639-C686FA86DCEA}"/>
              </a:ext>
            </a:extLst>
          </p:cNvPr>
          <p:cNvSpPr>
            <a:spLocks noGrp="1"/>
          </p:cNvSpPr>
          <p:nvPr>
            <p:ph idx="1"/>
          </p:nvPr>
        </p:nvSpPr>
        <p:spPr>
          <a:xfrm>
            <a:off x="6190909" y="552906"/>
            <a:ext cx="5159825" cy="1674905"/>
          </a:xfrm>
        </p:spPr>
        <p:txBody>
          <a:bodyPr anchor="ctr">
            <a:normAutofit/>
          </a:bodyPr>
          <a:lstStyle/>
          <a:p>
            <a:r>
              <a:rPr lang="en-US" sz="1700" b="0" i="0">
                <a:effectLst/>
                <a:latin typeface="Helvetica" panose="020B0604020202020204" pitchFamily="34" charset="0"/>
              </a:rPr>
              <a:t>An attention model differs from a classic sequence-to-sequence model in two main ways</a:t>
            </a:r>
          </a:p>
          <a:p>
            <a:pPr lvl="1"/>
            <a:r>
              <a:rPr lang="en-US" sz="1700"/>
              <a:t>Instead of passing the last hidden state of the encoding stage, the encoder passes all the hidden states to the decoder.</a:t>
            </a:r>
          </a:p>
          <a:p>
            <a:pPr marL="457200" lvl="1" indent="0">
              <a:buNone/>
            </a:pPr>
            <a:endParaRPr lang="en-US" sz="1700"/>
          </a:p>
        </p:txBody>
      </p:sp>
      <p:sp>
        <p:nvSpPr>
          <p:cNvPr id="4" name="Footer Placeholder 4">
            <a:extLst>
              <a:ext uri="{FF2B5EF4-FFF2-40B4-BE49-F238E27FC236}">
                <a16:creationId xmlns:a16="http://schemas.microsoft.com/office/drawing/2014/main" id="{7313EB59-89A9-8AF2-6E08-7F182142D45F}"/>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Google Shape;664;p62">
            <a:extLst>
              <a:ext uri="{FF2B5EF4-FFF2-40B4-BE49-F238E27FC236}">
                <a16:creationId xmlns:a16="http://schemas.microsoft.com/office/drawing/2014/main" id="{258746EF-8243-182D-929B-03671F1EE0FA}"/>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467886"/>
                </a:solidFill>
                <a:effectLst/>
                <a:uLnTx/>
                <a:uFillTx/>
                <a:latin typeface="Aptos" panose="02110004020202020204"/>
                <a:ea typeface="+mn-ea"/>
                <a:cs typeface="+mn-cs"/>
                <a:hlinkClick r:id="rId5"/>
              </a:rPr>
              <a:t>Ian Tenney, Patrick Xia, Berlin Chen, Alex Wang, Adam Poliak, R Thomas McCoy, Najoung Kim, Benjamin Van Durme, Samuel R. Bowman, Dipanjan Das, Ellie Pavlick. What do you learn from context? Probing for sentence structure in contextualized word representations. ICLR 2019</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 name="seq2seq_7">
            <a:hlinkClick r:id="" action="ppaction://media"/>
            <a:extLst>
              <a:ext uri="{FF2B5EF4-FFF2-40B4-BE49-F238E27FC236}">
                <a16:creationId xmlns:a16="http://schemas.microsoft.com/office/drawing/2014/main" id="{9D2426F6-80BF-A42E-7629-FFE26FED62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14158" y="1980937"/>
            <a:ext cx="8353767" cy="3662825"/>
          </a:xfrm>
          <a:prstGeom prst="rect">
            <a:avLst/>
          </a:prstGeom>
        </p:spPr>
      </p:pic>
      <p:sp>
        <p:nvSpPr>
          <p:cNvPr id="5" name="Slide Number Placeholder 4">
            <a:extLst>
              <a:ext uri="{FF2B5EF4-FFF2-40B4-BE49-F238E27FC236}">
                <a16:creationId xmlns:a16="http://schemas.microsoft.com/office/drawing/2014/main" id="{0727C402-A1B3-1CFE-A38C-5822CD4417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692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E170-FD92-49E1-8182-F3EA1AF0FE6D}"/>
              </a:ext>
            </a:extLst>
          </p:cNvPr>
          <p:cNvSpPr>
            <a:spLocks noGrp="1"/>
          </p:cNvSpPr>
          <p:nvPr>
            <p:ph type="title"/>
          </p:nvPr>
        </p:nvSpPr>
        <p:spPr>
          <a:xfrm>
            <a:off x="838200" y="365125"/>
            <a:ext cx="10515600" cy="791013"/>
          </a:xfrm>
        </p:spPr>
        <p:txBody>
          <a:bodyPr>
            <a:normAutofit/>
          </a:bodyPr>
          <a:lstStyle/>
          <a:p>
            <a:r>
              <a:rPr lang="en-US" sz="2800" b="1">
                <a:latin typeface="Helvetica Neue" panose="020B0604020202020204"/>
              </a:rPr>
              <a:t>Seq2Seq with Attention</a:t>
            </a:r>
            <a:endParaRPr lang="en-US" sz="2800" b="1" dirty="0">
              <a:latin typeface="Helvetica Neue" panose="020B0604020202020204"/>
            </a:endParaRPr>
          </a:p>
        </p:txBody>
      </p:sp>
      <p:pic>
        <p:nvPicPr>
          <p:cNvPr id="5" name="Content Placeholder 4" descr="Diagram&#10;&#10;Description automatically generated">
            <a:extLst>
              <a:ext uri="{FF2B5EF4-FFF2-40B4-BE49-F238E27FC236}">
                <a16:creationId xmlns:a16="http://schemas.microsoft.com/office/drawing/2014/main" id="{8B8BD142-2952-4F59-BE04-432257C445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8083" y="1261241"/>
            <a:ext cx="9186041" cy="4981904"/>
          </a:xfrm>
        </p:spPr>
      </p:pic>
      <p:sp>
        <p:nvSpPr>
          <p:cNvPr id="3" name="Footer Placeholder 4">
            <a:extLst>
              <a:ext uri="{FF2B5EF4-FFF2-40B4-BE49-F238E27FC236}">
                <a16:creationId xmlns:a16="http://schemas.microsoft.com/office/drawing/2014/main" id="{99968B50-A17E-50B3-36C0-19E01B8DCAFD}"/>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0AEF0701-0160-C17C-DAAF-E913071BA2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383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39ED-AFA9-4447-988A-3E3EEDDD7E77}"/>
              </a:ext>
            </a:extLst>
          </p:cNvPr>
          <p:cNvSpPr>
            <a:spLocks noGrp="1"/>
          </p:cNvSpPr>
          <p:nvPr>
            <p:ph type="title"/>
          </p:nvPr>
        </p:nvSpPr>
        <p:spPr>
          <a:xfrm>
            <a:off x="838200" y="365125"/>
            <a:ext cx="10515600" cy="752475"/>
          </a:xfrm>
        </p:spPr>
        <p:txBody>
          <a:bodyPr>
            <a:normAutofit/>
          </a:bodyPr>
          <a:lstStyle/>
          <a:p>
            <a:r>
              <a:rPr lang="en-US" sz="2800" b="1">
                <a:latin typeface="Helvetica Neue" panose="020B0604020202020204"/>
              </a:rPr>
              <a:t>Attention is All You Need…..</a:t>
            </a:r>
          </a:p>
        </p:txBody>
      </p:sp>
      <p:pic>
        <p:nvPicPr>
          <p:cNvPr id="5" name="Content Placeholder 4" descr="Chart&#10;&#10;Description automatically generated">
            <a:extLst>
              <a:ext uri="{FF2B5EF4-FFF2-40B4-BE49-F238E27FC236}">
                <a16:creationId xmlns:a16="http://schemas.microsoft.com/office/drawing/2014/main" id="{4B34F0A3-6D0B-45C2-9998-581BFFB92D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7511" y="1591733"/>
            <a:ext cx="8263467" cy="4322347"/>
          </a:xfrm>
        </p:spPr>
      </p:pic>
      <p:sp>
        <p:nvSpPr>
          <p:cNvPr id="7" name="TextBox 6">
            <a:extLst>
              <a:ext uri="{FF2B5EF4-FFF2-40B4-BE49-F238E27FC236}">
                <a16:creationId xmlns:a16="http://schemas.microsoft.com/office/drawing/2014/main" id="{FB3A7441-B2EC-40AB-A514-70CAAF63B7A8}"/>
              </a:ext>
            </a:extLst>
          </p:cNvPr>
          <p:cNvSpPr txBox="1"/>
          <p:nvPr/>
        </p:nvSpPr>
        <p:spPr>
          <a:xfrm>
            <a:off x="0" y="6492875"/>
            <a:ext cx="323991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ea"/>
                <a:cs typeface="+mn-cs"/>
              </a:rPr>
              <a:t>http://www.chrismccormick.ai/</a:t>
            </a:r>
          </a:p>
        </p:txBody>
      </p:sp>
      <p:sp>
        <p:nvSpPr>
          <p:cNvPr id="3" name="Footer Placeholder 4">
            <a:extLst>
              <a:ext uri="{FF2B5EF4-FFF2-40B4-BE49-F238E27FC236}">
                <a16:creationId xmlns:a16="http://schemas.microsoft.com/office/drawing/2014/main" id="{3F5B77AB-2F02-86E4-E7CE-FA6BACFB96D9}"/>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5A2EFB66-9323-80BB-EAB7-A4114152C0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041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2DE39-8F78-4623-BC11-47E5D1CA68E4}"/>
              </a:ext>
            </a:extLst>
          </p:cNvPr>
          <p:cNvSpPr>
            <a:spLocks noGrp="1"/>
          </p:cNvSpPr>
          <p:nvPr>
            <p:ph type="title"/>
          </p:nvPr>
        </p:nvSpPr>
        <p:spPr>
          <a:xfrm>
            <a:off x="838200" y="365125"/>
            <a:ext cx="10515600" cy="549275"/>
          </a:xfrm>
        </p:spPr>
        <p:txBody>
          <a:bodyPr>
            <a:normAutofit/>
          </a:bodyPr>
          <a:lstStyle/>
          <a:p>
            <a:r>
              <a:rPr lang="en-US" sz="2800" b="1" dirty="0">
                <a:latin typeface="Helvetica Neue" panose="020B0604020202020204"/>
              </a:rPr>
              <a:t>Transformers</a:t>
            </a:r>
          </a:p>
        </p:txBody>
      </p:sp>
      <p:pic>
        <p:nvPicPr>
          <p:cNvPr id="5" name="Content Placeholder 4" descr="Diagram&#10;&#10;Description automatically generated">
            <a:extLst>
              <a:ext uri="{FF2B5EF4-FFF2-40B4-BE49-F238E27FC236}">
                <a16:creationId xmlns:a16="http://schemas.microsoft.com/office/drawing/2014/main" id="{DB32F18B-AD0C-460B-96BE-0CD48A8118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3545" y="798786"/>
            <a:ext cx="8544910" cy="5570483"/>
          </a:xfrm>
        </p:spPr>
      </p:pic>
      <p:sp>
        <p:nvSpPr>
          <p:cNvPr id="3" name="Footer Placeholder 4">
            <a:extLst>
              <a:ext uri="{FF2B5EF4-FFF2-40B4-BE49-F238E27FC236}">
                <a16:creationId xmlns:a16="http://schemas.microsoft.com/office/drawing/2014/main" id="{5E96A6E9-F949-55CE-E62A-924A2884040A}"/>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Google Shape;797;p73">
            <a:extLst>
              <a:ext uri="{FF2B5EF4-FFF2-40B4-BE49-F238E27FC236}">
                <a16:creationId xmlns:a16="http://schemas.microsoft.com/office/drawing/2014/main" id="{FC767420-7CCD-E275-E6C1-BCD40F1204C6}"/>
              </a:ext>
            </a:extLst>
          </p:cNvPr>
          <p:cNvSpPr txBox="1">
            <a:spLocks/>
          </p:cNvSpPr>
          <p:nvPr/>
        </p:nvSpPr>
        <p:spPr>
          <a:xfrm>
            <a:off x="0" y="6369269"/>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467886"/>
                </a:solidFill>
                <a:effectLst/>
                <a:uLnTx/>
                <a:uFillTx/>
                <a:latin typeface="Aptos" panose="02110004020202020204"/>
                <a:ea typeface="+mn-ea"/>
                <a:cs typeface="+mn-cs"/>
                <a:hlinkClick r:id="rId4"/>
              </a:rPr>
              <a:t>Ashish Vaswani, Noam Shazeer. "Attention Is All You Need." NeurIPS (2017).</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8295F92D-DCEB-CCFA-3D3D-ADFCCE38A3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0906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p:nvPr/>
        </p:nvSpPr>
        <p:spPr>
          <a:xfrm>
            <a:off x="0" y="0"/>
            <a:ext cx="12192000" cy="68580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 sz="4800" b="1" i="0" u="none" strike="noStrike" kern="1200" cap="none" spc="0" normalizeH="0" baseline="0" noProof="0">
                <a:ln>
                  <a:noFill/>
                </a:ln>
                <a:solidFill>
                  <a:srgbClr val="202124"/>
                </a:solidFill>
                <a:effectLst/>
                <a:uLnTx/>
                <a:uFillTx/>
                <a:latin typeface="Google Sans"/>
                <a:ea typeface="Google Sans"/>
                <a:cs typeface="Google Sans"/>
                <a:sym typeface="Google Sans"/>
              </a:rPr>
              <a:t>The Transformer's takeover:</a:t>
            </a:r>
            <a:endParaRPr kumimoji="0" sz="4800" b="1" i="0" u="none" strike="noStrike" kern="1200" cap="none" spc="0" normalizeH="0" baseline="0" noProof="0">
              <a:ln>
                <a:noFill/>
              </a:ln>
              <a:solidFill>
                <a:srgbClr val="202124"/>
              </a:solidFill>
              <a:effectLst/>
              <a:uLnTx/>
              <a:uFillTx/>
              <a:latin typeface="Google Sans"/>
              <a:ea typeface="Google Sans"/>
              <a:cs typeface="Google Sans"/>
              <a:sym typeface="Google San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 sz="7333" b="1" i="0" u="none" strike="noStrike" kern="1200" cap="none" spc="0" normalizeH="0" baseline="0" noProof="0">
                <a:ln>
                  <a:noFill/>
                </a:ln>
                <a:solidFill>
                  <a:srgbClr val="202124"/>
                </a:solidFill>
                <a:effectLst/>
                <a:uLnTx/>
                <a:uFillTx/>
                <a:latin typeface="Google Sans"/>
                <a:ea typeface="Google Sans"/>
                <a:cs typeface="Google Sans"/>
                <a:sym typeface="Google Sans"/>
              </a:rPr>
              <a:t>One community at a time</a:t>
            </a:r>
            <a:endParaRPr kumimoji="0" sz="7333" b="1"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sp>
        <p:nvSpPr>
          <p:cNvPr id="2" name="Footer Placeholder 4">
            <a:extLst>
              <a:ext uri="{FF2B5EF4-FFF2-40B4-BE49-F238E27FC236}">
                <a16:creationId xmlns:a16="http://schemas.microsoft.com/office/drawing/2014/main" id="{40B070A1-400C-1553-AA4C-963BD7573E6C}"/>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3" name="Google Shape;797;p73">
            <a:extLst>
              <a:ext uri="{FF2B5EF4-FFF2-40B4-BE49-F238E27FC236}">
                <a16:creationId xmlns:a16="http://schemas.microsoft.com/office/drawing/2014/main" id="{D3FB604E-75D0-DB75-92BE-CAD3BCF8407C}"/>
              </a:ext>
            </a:extLst>
          </p:cNvPr>
          <p:cNvSpPr txBox="1">
            <a:spLocks/>
          </p:cNvSpPr>
          <p:nvPr/>
        </p:nvSpPr>
        <p:spPr>
          <a:xfrm>
            <a:off x="0" y="6334350"/>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467886"/>
                </a:solidFill>
                <a:effectLst/>
                <a:uLnTx/>
                <a:uFillTx/>
                <a:latin typeface="Aptos" panose="02110004020202020204"/>
                <a:ea typeface="+mn-ea"/>
                <a:cs typeface="+mn-cs"/>
                <a:hlinkClick r:id="rId3"/>
              </a:rPr>
              <a:t>Ashish Vaswani, Noam Shazeer. "Attention Is All You Need." NeurIPS (2017).</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4C0BE0E-E433-88B7-85D1-B2F978C12733}"/>
              </a:ext>
            </a:extLst>
          </p:cNvPr>
          <p:cNvGraphicFramePr>
            <a:graphicFrameLocks noGrp="1"/>
          </p:cNvGraphicFramePr>
          <p:nvPr>
            <p:ph idx="1"/>
          </p:nvPr>
        </p:nvGraphicFramePr>
        <p:xfrm>
          <a:off x="442913" y="1604963"/>
          <a:ext cx="11306174" cy="2376487"/>
        </p:xfrm>
        <a:graphic>
          <a:graphicData uri="http://schemas.openxmlformats.org/drawingml/2006/table">
            <a:tbl>
              <a:tblPr/>
              <a:tblGrid>
                <a:gridCol w="3767918">
                  <a:extLst>
                    <a:ext uri="{9D8B030D-6E8A-4147-A177-3AD203B41FA5}">
                      <a16:colId xmlns:a16="http://schemas.microsoft.com/office/drawing/2014/main" val="3611920598"/>
                    </a:ext>
                  </a:extLst>
                </a:gridCol>
                <a:gridCol w="3769128">
                  <a:extLst>
                    <a:ext uri="{9D8B030D-6E8A-4147-A177-3AD203B41FA5}">
                      <a16:colId xmlns:a16="http://schemas.microsoft.com/office/drawing/2014/main" val="2512364814"/>
                    </a:ext>
                  </a:extLst>
                </a:gridCol>
                <a:gridCol w="3769128">
                  <a:extLst>
                    <a:ext uri="{9D8B030D-6E8A-4147-A177-3AD203B41FA5}">
                      <a16:colId xmlns:a16="http://schemas.microsoft.com/office/drawing/2014/main" val="1038754307"/>
                    </a:ext>
                  </a:extLst>
                </a:gridCol>
              </a:tblGrid>
              <a:tr h="319087">
                <a:tc>
                  <a:txBody>
                    <a:bodyPr/>
                    <a:lstStyle/>
                    <a:p>
                      <a:pPr marL="0" marR="0">
                        <a:spcBef>
                          <a:spcPts val="0"/>
                        </a:spcBef>
                        <a:spcAft>
                          <a:spcPts val="0"/>
                        </a:spcAft>
                      </a:pPr>
                      <a:r>
                        <a:rPr lang="en-US" sz="1500" b="1">
                          <a:solidFill>
                            <a:srgbClr val="000000"/>
                          </a:solidFill>
                          <a:effectLst/>
                          <a:highlight>
                            <a:srgbClr val="CAEDFB"/>
                          </a:highlight>
                          <a:latin typeface="Aptos" panose="020B0004020202020204" pitchFamily="34" charset="0"/>
                        </a:rPr>
                        <a:t>10.00 AM – 11.15 AM</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tc>
                  <a:txBody>
                    <a:bodyPr/>
                    <a:lstStyle/>
                    <a:p>
                      <a:pPr marL="0" marR="0">
                        <a:spcBef>
                          <a:spcPts val="0"/>
                        </a:spcBef>
                        <a:spcAft>
                          <a:spcPts val="0"/>
                        </a:spcAft>
                      </a:pPr>
                      <a:r>
                        <a:rPr lang="en-US" sz="1500">
                          <a:solidFill>
                            <a:srgbClr val="000000"/>
                          </a:solidFill>
                          <a:effectLst/>
                          <a:highlight>
                            <a:srgbClr val="CAEDFB"/>
                          </a:highlight>
                          <a:latin typeface="Aptos" panose="020B0004020202020204" pitchFamily="34" charset="0"/>
                        </a:rPr>
                        <a:t>Prof. Bapi S. Raju</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tc>
                  <a:txBody>
                    <a:bodyPr/>
                    <a:lstStyle/>
                    <a:p>
                      <a:pPr marL="0" marR="0">
                        <a:spcBef>
                          <a:spcPts val="0"/>
                        </a:spcBef>
                        <a:spcAft>
                          <a:spcPts val="0"/>
                        </a:spcAft>
                      </a:pPr>
                      <a:r>
                        <a:rPr lang="en-US" sz="1500">
                          <a:solidFill>
                            <a:srgbClr val="000000"/>
                          </a:solidFill>
                          <a:effectLst/>
                          <a:highlight>
                            <a:srgbClr val="CAEDFB"/>
                          </a:highlight>
                          <a:latin typeface="Aptos" panose="020B0004020202020204" pitchFamily="34" charset="0"/>
                        </a:rPr>
                        <a:t>Neuro-AI alignment: Introduction</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extLst>
                  <a:ext uri="{0D108BD9-81ED-4DB2-BD59-A6C34878D82A}">
                    <a16:rowId xmlns:a16="http://schemas.microsoft.com/office/drawing/2014/main" val="2026775753"/>
                  </a:ext>
                </a:extLst>
              </a:tr>
              <a:tr h="285750">
                <a:tc>
                  <a:txBody>
                    <a:bodyPr/>
                    <a:lstStyle/>
                    <a:p>
                      <a:pPr marL="0" marR="0">
                        <a:spcBef>
                          <a:spcPts val="0"/>
                        </a:spcBef>
                        <a:spcAft>
                          <a:spcPts val="0"/>
                        </a:spcAft>
                      </a:pPr>
                      <a:r>
                        <a:rPr lang="en-US" sz="1500" b="1">
                          <a:effectLst/>
                          <a:latin typeface="Aptos" panose="020B0004020202020204" pitchFamily="34" charset="0"/>
                        </a:rPr>
                        <a:t>11.15 AM – 11.45 AM</a:t>
                      </a:r>
                      <a:endParaRPr lang="en-US" sz="1500">
                        <a:effectLst/>
                        <a:latin typeface="Aptos" panose="020B0004020202020204" pitchFamily="34" charset="0"/>
                      </a:endParaRPr>
                    </a:p>
                  </a:txBody>
                  <a:tcPr marL="68580" marR="68580" marT="0" marB="0">
                    <a:lnL>
                      <a:noFill/>
                    </a:lnL>
                    <a:lnR>
                      <a:noFill/>
                    </a:lnR>
                    <a:lnT>
                      <a:noFill/>
                    </a:lnT>
                    <a:lnB>
                      <a:noFill/>
                    </a:lnB>
                    <a:solidFill>
                      <a:srgbClr val="FFFFFF"/>
                    </a:solidFill>
                  </a:tcPr>
                </a:tc>
                <a:tc>
                  <a:txBody>
                    <a:bodyPr/>
                    <a:lstStyle/>
                    <a:p>
                      <a:pPr marL="0" marR="0">
                        <a:spcBef>
                          <a:spcPts val="0"/>
                        </a:spcBef>
                        <a:spcAft>
                          <a:spcPts val="0"/>
                        </a:spcAft>
                      </a:pPr>
                      <a:r>
                        <a:rPr lang="en-US" sz="1500">
                          <a:effectLst/>
                          <a:latin typeface="Aptos" panose="020B0004020202020204" pitchFamily="34" charset="0"/>
                        </a:rPr>
                        <a:t>Coffee Break</a:t>
                      </a:r>
                    </a:p>
                  </a:txBody>
                  <a:tcPr marL="68580" marR="68580" marT="0" marB="0">
                    <a:lnL>
                      <a:noFill/>
                    </a:lnL>
                    <a:lnR>
                      <a:noFill/>
                    </a:lnR>
                    <a:lnT>
                      <a:noFill/>
                    </a:lnT>
                    <a:lnB>
                      <a:noFill/>
                    </a:lnB>
                    <a:solidFill>
                      <a:srgbClr val="FFFFFF"/>
                    </a:solidFill>
                  </a:tcPr>
                </a:tc>
                <a:tc>
                  <a:txBody>
                    <a:bodyPr/>
                    <a:lstStyle/>
                    <a:p>
                      <a:pPr marL="0" marR="0">
                        <a:spcBef>
                          <a:spcPts val="0"/>
                        </a:spcBef>
                        <a:spcAft>
                          <a:spcPts val="0"/>
                        </a:spcAft>
                      </a:pPr>
                      <a:r>
                        <a:rPr lang="en-US" sz="1500">
                          <a:effectLst/>
                          <a:latin typeface="Aptos" panose="020B0004020202020204" pitchFamily="34" charset="0"/>
                        </a:rPr>
                        <a:t> </a:t>
                      </a:r>
                    </a:p>
                  </a:txBody>
                  <a:tcPr marL="68580" marR="68580" marT="0" marB="0">
                    <a:lnL>
                      <a:noFill/>
                    </a:lnL>
                    <a:lnR>
                      <a:noFill/>
                    </a:lnR>
                    <a:lnT>
                      <a:noFill/>
                    </a:lnT>
                    <a:lnB>
                      <a:noFill/>
                    </a:lnB>
                    <a:solidFill>
                      <a:srgbClr val="FFFFFF"/>
                    </a:solidFill>
                  </a:tcPr>
                </a:tc>
                <a:extLst>
                  <a:ext uri="{0D108BD9-81ED-4DB2-BD59-A6C34878D82A}">
                    <a16:rowId xmlns:a16="http://schemas.microsoft.com/office/drawing/2014/main" val="1232918007"/>
                  </a:ext>
                </a:extLst>
              </a:tr>
              <a:tr h="336198">
                <a:tc>
                  <a:txBody>
                    <a:bodyPr/>
                    <a:lstStyle/>
                    <a:p>
                      <a:pPr marL="0" marR="0">
                        <a:spcBef>
                          <a:spcPts val="0"/>
                        </a:spcBef>
                        <a:spcAft>
                          <a:spcPts val="0"/>
                        </a:spcAft>
                      </a:pPr>
                      <a:r>
                        <a:rPr lang="en-US" sz="1500" b="1">
                          <a:solidFill>
                            <a:srgbClr val="000000"/>
                          </a:solidFill>
                          <a:effectLst/>
                          <a:highlight>
                            <a:srgbClr val="CAEDFB"/>
                          </a:highlight>
                          <a:latin typeface="Aptos" panose="020B0004020202020204" pitchFamily="34" charset="0"/>
                        </a:rPr>
                        <a:t>11.45 AM – 1.00 PM</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tc>
                  <a:txBody>
                    <a:bodyPr/>
                    <a:lstStyle/>
                    <a:p>
                      <a:pPr marL="0" marR="0">
                        <a:spcBef>
                          <a:spcPts val="0"/>
                        </a:spcBef>
                        <a:spcAft>
                          <a:spcPts val="0"/>
                        </a:spcAft>
                      </a:pPr>
                      <a:r>
                        <a:rPr lang="en-US" sz="1500">
                          <a:solidFill>
                            <a:srgbClr val="000000"/>
                          </a:solidFill>
                          <a:effectLst/>
                          <a:highlight>
                            <a:srgbClr val="CAEDFB"/>
                          </a:highlight>
                          <a:latin typeface="Aptos" panose="020B0004020202020204" pitchFamily="34" charset="0"/>
                        </a:rPr>
                        <a:t>Dr. Marreddy Mounika</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tc>
                  <a:txBody>
                    <a:bodyPr/>
                    <a:lstStyle/>
                    <a:p>
                      <a:pPr marL="0" marR="0">
                        <a:spcBef>
                          <a:spcPts val="0"/>
                        </a:spcBef>
                        <a:spcAft>
                          <a:spcPts val="0"/>
                        </a:spcAft>
                      </a:pPr>
                      <a:r>
                        <a:rPr lang="en-US" sz="1500">
                          <a:solidFill>
                            <a:srgbClr val="000000"/>
                          </a:solidFill>
                          <a:effectLst/>
                          <a:highlight>
                            <a:srgbClr val="CAEDFB"/>
                          </a:highlight>
                          <a:latin typeface="Aptos" panose="020B0004020202020204" pitchFamily="34" charset="0"/>
                        </a:rPr>
                        <a:t>Recent trends in LLMs</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extLst>
                  <a:ext uri="{0D108BD9-81ED-4DB2-BD59-A6C34878D82A}">
                    <a16:rowId xmlns:a16="http://schemas.microsoft.com/office/drawing/2014/main" val="62468096"/>
                  </a:ext>
                </a:extLst>
              </a:tr>
              <a:tr h="311502">
                <a:tc>
                  <a:txBody>
                    <a:bodyPr/>
                    <a:lstStyle/>
                    <a:p>
                      <a:pPr marL="0" marR="0">
                        <a:spcBef>
                          <a:spcPts val="0"/>
                        </a:spcBef>
                        <a:spcAft>
                          <a:spcPts val="0"/>
                        </a:spcAft>
                      </a:pPr>
                      <a:r>
                        <a:rPr lang="en-US" sz="1500" b="1">
                          <a:effectLst/>
                          <a:latin typeface="Aptos" panose="020B0004020202020204" pitchFamily="34" charset="0"/>
                        </a:rPr>
                        <a:t>1.00 PM – 2.30 PM</a:t>
                      </a:r>
                      <a:endParaRPr lang="en-US" sz="1500">
                        <a:effectLst/>
                        <a:latin typeface="Aptos" panose="020B0004020202020204" pitchFamily="34" charset="0"/>
                      </a:endParaRPr>
                    </a:p>
                  </a:txBody>
                  <a:tcPr marL="68580" marR="68580" marT="0" marB="0">
                    <a:lnL>
                      <a:noFill/>
                    </a:lnL>
                    <a:lnR>
                      <a:noFill/>
                    </a:lnR>
                    <a:lnT>
                      <a:noFill/>
                    </a:lnT>
                    <a:lnB>
                      <a:noFill/>
                    </a:lnB>
                    <a:solidFill>
                      <a:srgbClr val="FFFFFF"/>
                    </a:solidFill>
                  </a:tcPr>
                </a:tc>
                <a:tc>
                  <a:txBody>
                    <a:bodyPr/>
                    <a:lstStyle/>
                    <a:p>
                      <a:pPr marL="0" marR="0">
                        <a:spcBef>
                          <a:spcPts val="0"/>
                        </a:spcBef>
                        <a:spcAft>
                          <a:spcPts val="0"/>
                        </a:spcAft>
                      </a:pPr>
                      <a:r>
                        <a:rPr lang="en-US" sz="1500">
                          <a:effectLst/>
                          <a:latin typeface="Aptos" panose="020B0004020202020204" pitchFamily="34" charset="0"/>
                        </a:rPr>
                        <a:t>Lunch Break</a:t>
                      </a:r>
                    </a:p>
                  </a:txBody>
                  <a:tcPr marL="68580" marR="68580" marT="0" marB="0">
                    <a:lnL>
                      <a:noFill/>
                    </a:lnL>
                    <a:lnR>
                      <a:noFill/>
                    </a:lnR>
                    <a:lnT>
                      <a:noFill/>
                    </a:lnT>
                    <a:lnB>
                      <a:noFill/>
                    </a:lnB>
                    <a:solidFill>
                      <a:srgbClr val="FFFFFF"/>
                    </a:solidFill>
                  </a:tcPr>
                </a:tc>
                <a:tc>
                  <a:txBody>
                    <a:bodyPr/>
                    <a:lstStyle/>
                    <a:p>
                      <a:pPr marL="0" marR="0">
                        <a:spcBef>
                          <a:spcPts val="0"/>
                        </a:spcBef>
                        <a:spcAft>
                          <a:spcPts val="0"/>
                        </a:spcAft>
                      </a:pPr>
                      <a:r>
                        <a:rPr lang="en-US" sz="1500">
                          <a:effectLst/>
                          <a:latin typeface="Aptos" panose="020B0004020202020204" pitchFamily="34" charset="0"/>
                        </a:rPr>
                        <a:t> </a:t>
                      </a:r>
                    </a:p>
                  </a:txBody>
                  <a:tcPr marL="68580" marR="68580" marT="0" marB="0">
                    <a:lnL>
                      <a:noFill/>
                    </a:lnL>
                    <a:lnR>
                      <a:noFill/>
                    </a:lnR>
                    <a:lnT>
                      <a:noFill/>
                    </a:lnT>
                    <a:lnB>
                      <a:noFill/>
                    </a:lnB>
                    <a:solidFill>
                      <a:srgbClr val="FFFFFF"/>
                    </a:solidFill>
                  </a:tcPr>
                </a:tc>
                <a:extLst>
                  <a:ext uri="{0D108BD9-81ED-4DB2-BD59-A6C34878D82A}">
                    <a16:rowId xmlns:a16="http://schemas.microsoft.com/office/drawing/2014/main" val="2618781871"/>
                  </a:ext>
                </a:extLst>
              </a:tr>
              <a:tr h="504825">
                <a:tc>
                  <a:txBody>
                    <a:bodyPr/>
                    <a:lstStyle/>
                    <a:p>
                      <a:pPr marL="0" marR="0">
                        <a:spcBef>
                          <a:spcPts val="0"/>
                        </a:spcBef>
                        <a:spcAft>
                          <a:spcPts val="0"/>
                        </a:spcAft>
                      </a:pPr>
                      <a:r>
                        <a:rPr lang="en-US" sz="1500" b="1">
                          <a:solidFill>
                            <a:srgbClr val="000000"/>
                          </a:solidFill>
                          <a:effectLst/>
                          <a:highlight>
                            <a:srgbClr val="CAEDFB"/>
                          </a:highlight>
                          <a:latin typeface="Aptos" panose="020B0004020202020204" pitchFamily="34" charset="0"/>
                        </a:rPr>
                        <a:t>2.30 PM – 3.45 PM</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tc>
                  <a:txBody>
                    <a:bodyPr/>
                    <a:lstStyle/>
                    <a:p>
                      <a:pPr marL="0" marR="0">
                        <a:spcBef>
                          <a:spcPts val="0"/>
                        </a:spcBef>
                        <a:spcAft>
                          <a:spcPts val="0"/>
                        </a:spcAft>
                      </a:pPr>
                      <a:r>
                        <a:rPr lang="en-US" sz="1500">
                          <a:solidFill>
                            <a:srgbClr val="000000"/>
                          </a:solidFill>
                          <a:effectLst/>
                          <a:highlight>
                            <a:srgbClr val="CAEDFB"/>
                          </a:highlight>
                          <a:latin typeface="Aptos" panose="020B0004020202020204" pitchFamily="34" charset="0"/>
                        </a:rPr>
                        <a:t>Dr. Subba Reddy Oota</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solidFill>
                            <a:srgbClr val="000000"/>
                          </a:solidFill>
                          <a:effectLst/>
                          <a:highlight>
                            <a:srgbClr val="CAEDFB"/>
                          </a:highlight>
                          <a:latin typeface="Aptos" panose="020B0004020202020204" pitchFamily="34" charset="0"/>
                        </a:rPr>
                        <a:t>Similarities and differences between language processing in brains and machines</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extLst>
                  <a:ext uri="{0D108BD9-81ED-4DB2-BD59-A6C34878D82A}">
                    <a16:rowId xmlns:a16="http://schemas.microsoft.com/office/drawing/2014/main" val="1320366926"/>
                  </a:ext>
                </a:extLst>
              </a:tr>
              <a:tr h="304800">
                <a:tc>
                  <a:txBody>
                    <a:bodyPr/>
                    <a:lstStyle/>
                    <a:p>
                      <a:pPr marL="0" marR="0">
                        <a:spcBef>
                          <a:spcPts val="0"/>
                        </a:spcBef>
                        <a:spcAft>
                          <a:spcPts val="0"/>
                        </a:spcAft>
                      </a:pPr>
                      <a:r>
                        <a:rPr lang="en-US" sz="1500" b="1">
                          <a:effectLst/>
                          <a:latin typeface="Aptos" panose="020B0004020202020204" pitchFamily="34" charset="0"/>
                        </a:rPr>
                        <a:t>3.45 PM – 4.15 PM</a:t>
                      </a:r>
                      <a:endParaRPr lang="en-US" sz="1500">
                        <a:effectLst/>
                        <a:latin typeface="Aptos" panose="020B0004020202020204" pitchFamily="34" charset="0"/>
                      </a:endParaRPr>
                    </a:p>
                  </a:txBody>
                  <a:tcPr marL="68580" marR="68580" marT="0" marB="0">
                    <a:lnL>
                      <a:noFill/>
                    </a:lnL>
                    <a:lnR>
                      <a:noFill/>
                    </a:lnR>
                    <a:lnT>
                      <a:noFill/>
                    </a:lnT>
                    <a:lnB>
                      <a:noFill/>
                    </a:lnB>
                    <a:solidFill>
                      <a:srgbClr val="FFFFFF"/>
                    </a:solidFill>
                  </a:tcPr>
                </a:tc>
                <a:tc>
                  <a:txBody>
                    <a:bodyPr/>
                    <a:lstStyle/>
                    <a:p>
                      <a:pPr marL="0" marR="0">
                        <a:spcBef>
                          <a:spcPts val="0"/>
                        </a:spcBef>
                        <a:spcAft>
                          <a:spcPts val="0"/>
                        </a:spcAft>
                      </a:pPr>
                      <a:r>
                        <a:rPr lang="en-US" sz="1500">
                          <a:effectLst/>
                          <a:latin typeface="Aptos" panose="020B0004020202020204" pitchFamily="34" charset="0"/>
                        </a:rPr>
                        <a:t>Coffee Break</a:t>
                      </a:r>
                    </a:p>
                  </a:txBody>
                  <a:tcPr marL="68580" marR="68580" marT="0" marB="0">
                    <a:lnL>
                      <a:noFill/>
                    </a:lnL>
                    <a:lnR>
                      <a:noFill/>
                    </a:lnR>
                    <a:lnT>
                      <a:noFill/>
                    </a:lnT>
                    <a:lnB>
                      <a:noFill/>
                    </a:lnB>
                    <a:solidFill>
                      <a:srgbClr val="FFFFFF"/>
                    </a:solidFill>
                  </a:tcPr>
                </a:tc>
                <a:tc>
                  <a:txBody>
                    <a:bodyPr/>
                    <a:lstStyle/>
                    <a:p>
                      <a:pPr marL="0" marR="0">
                        <a:spcBef>
                          <a:spcPts val="0"/>
                        </a:spcBef>
                        <a:spcAft>
                          <a:spcPts val="0"/>
                        </a:spcAft>
                      </a:pPr>
                      <a:r>
                        <a:rPr lang="en-US" sz="1500">
                          <a:effectLst/>
                          <a:latin typeface="Aptos" panose="020B0004020202020204" pitchFamily="34" charset="0"/>
                        </a:rPr>
                        <a:t> </a:t>
                      </a:r>
                    </a:p>
                  </a:txBody>
                  <a:tcPr marL="68580" marR="68580" marT="0" marB="0">
                    <a:lnL>
                      <a:noFill/>
                    </a:lnL>
                    <a:lnR>
                      <a:noFill/>
                    </a:lnR>
                    <a:lnT>
                      <a:noFill/>
                    </a:lnT>
                    <a:lnB>
                      <a:noFill/>
                    </a:lnB>
                    <a:solidFill>
                      <a:srgbClr val="FFFFFF"/>
                    </a:solidFill>
                  </a:tcPr>
                </a:tc>
                <a:extLst>
                  <a:ext uri="{0D108BD9-81ED-4DB2-BD59-A6C34878D82A}">
                    <a16:rowId xmlns:a16="http://schemas.microsoft.com/office/drawing/2014/main" val="3082530250"/>
                  </a:ext>
                </a:extLst>
              </a:tr>
              <a:tr h="314325">
                <a:tc>
                  <a:txBody>
                    <a:bodyPr/>
                    <a:lstStyle/>
                    <a:p>
                      <a:pPr marL="0" marR="0">
                        <a:spcBef>
                          <a:spcPts val="0"/>
                        </a:spcBef>
                        <a:spcAft>
                          <a:spcPts val="0"/>
                        </a:spcAft>
                      </a:pPr>
                      <a:r>
                        <a:rPr lang="en-US" sz="1500" b="1">
                          <a:solidFill>
                            <a:srgbClr val="000000"/>
                          </a:solidFill>
                          <a:effectLst/>
                          <a:highlight>
                            <a:srgbClr val="CAEDFB"/>
                          </a:highlight>
                          <a:latin typeface="Aptos" panose="020B0004020202020204" pitchFamily="34" charset="0"/>
                        </a:rPr>
                        <a:t>4.15 PM – 5.30 PM</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tc>
                  <a:txBody>
                    <a:bodyPr/>
                    <a:lstStyle/>
                    <a:p>
                      <a:pPr marL="0" marR="0">
                        <a:spcBef>
                          <a:spcPts val="0"/>
                        </a:spcBef>
                        <a:spcAft>
                          <a:spcPts val="0"/>
                        </a:spcAft>
                      </a:pPr>
                      <a:r>
                        <a:rPr lang="en-US" sz="1500">
                          <a:solidFill>
                            <a:srgbClr val="000000"/>
                          </a:solidFill>
                          <a:effectLst/>
                          <a:highlight>
                            <a:srgbClr val="CAEDFB"/>
                          </a:highlight>
                          <a:latin typeface="Aptos" panose="020B0004020202020204" pitchFamily="34" charset="0"/>
                        </a:rPr>
                        <a:t>Dr. Subba &amp; Dr. Mounika</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tc>
                  <a:txBody>
                    <a:bodyPr/>
                    <a:lstStyle/>
                    <a:p>
                      <a:pPr marL="0" marR="0">
                        <a:spcBef>
                          <a:spcPts val="0"/>
                        </a:spcBef>
                        <a:spcAft>
                          <a:spcPts val="0"/>
                        </a:spcAft>
                      </a:pPr>
                      <a:r>
                        <a:rPr lang="en-US" sz="1500">
                          <a:solidFill>
                            <a:srgbClr val="000000"/>
                          </a:solidFill>
                          <a:effectLst/>
                          <a:highlight>
                            <a:srgbClr val="CAEDFB"/>
                          </a:highlight>
                          <a:latin typeface="Aptos" panose="020B0004020202020204" pitchFamily="34" charset="0"/>
                        </a:rPr>
                        <a:t>Hands-on-session</a:t>
                      </a:r>
                      <a:endParaRPr lang="en-US" sz="1500">
                        <a:effectLst/>
                        <a:highlight>
                          <a:srgbClr val="CAEDFB"/>
                        </a:highlight>
                        <a:latin typeface="Aptos" panose="020B0004020202020204" pitchFamily="34" charset="0"/>
                      </a:endParaRPr>
                    </a:p>
                  </a:txBody>
                  <a:tcPr marL="68580" marR="68580" marT="0" marB="0">
                    <a:lnL>
                      <a:noFill/>
                    </a:lnL>
                    <a:lnR>
                      <a:noFill/>
                    </a:lnR>
                    <a:lnT>
                      <a:noFill/>
                    </a:lnT>
                    <a:lnB>
                      <a:noFill/>
                    </a:lnB>
                    <a:solidFill>
                      <a:srgbClr val="CAEDFB"/>
                    </a:solidFill>
                  </a:tcPr>
                </a:tc>
                <a:extLst>
                  <a:ext uri="{0D108BD9-81ED-4DB2-BD59-A6C34878D82A}">
                    <a16:rowId xmlns:a16="http://schemas.microsoft.com/office/drawing/2014/main" val="1902627198"/>
                  </a:ext>
                </a:extLst>
              </a:tr>
            </a:tbl>
          </a:graphicData>
        </a:graphic>
      </p:graphicFrame>
      <p:sp>
        <p:nvSpPr>
          <p:cNvPr id="5" name="Title 1">
            <a:extLst>
              <a:ext uri="{FF2B5EF4-FFF2-40B4-BE49-F238E27FC236}">
                <a16:creationId xmlns:a16="http://schemas.microsoft.com/office/drawing/2014/main" id="{925ABCA3-3D11-C7A0-EFBB-EB687FCF1061}"/>
              </a:ext>
            </a:extLst>
          </p:cNvPr>
          <p:cNvSpPr>
            <a:spLocks noGrp="1"/>
          </p:cNvSpPr>
          <p:nvPr>
            <p:ph type="title"/>
          </p:nvPr>
        </p:nvSpPr>
        <p:spPr>
          <a:xfrm>
            <a:off x="0" y="1"/>
            <a:ext cx="12192000" cy="952500"/>
          </a:xfrm>
        </p:spPr>
        <p:txBody>
          <a:bodyPr>
            <a:normAutofit/>
          </a:bodyPr>
          <a:lstStyle/>
          <a:p>
            <a:r>
              <a:rPr lang="en-US" sz="2800" b="1">
                <a:latin typeface="Helvetica Neue" panose="020B0604020202020204"/>
              </a:rPr>
              <a:t>Schedule</a:t>
            </a:r>
            <a:endParaRPr lang="en-US" sz="2800" b="1" dirty="0">
              <a:latin typeface="Helvetica Neue" panose="020B0604020202020204"/>
            </a:endParaRPr>
          </a:p>
        </p:txBody>
      </p:sp>
      <p:sp>
        <p:nvSpPr>
          <p:cNvPr id="7" name="Footer Placeholder 4">
            <a:extLst>
              <a:ext uri="{FF2B5EF4-FFF2-40B4-BE49-F238E27FC236}">
                <a16:creationId xmlns:a16="http://schemas.microsoft.com/office/drawing/2014/main" id="{D8B6D3E3-D667-0374-99C1-F4528FB56F75}"/>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6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2" name="Slide Number Placeholder 1">
            <a:extLst>
              <a:ext uri="{FF2B5EF4-FFF2-40B4-BE49-F238E27FC236}">
                <a16:creationId xmlns:a16="http://schemas.microsoft.com/office/drawing/2014/main" id="{D20C639A-10D8-9863-DAD6-58E9EE3CD3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150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p:nvPr/>
        </p:nvSpPr>
        <p:spPr>
          <a:xfrm>
            <a:off x="0" y="0"/>
            <a:ext cx="4072000" cy="3414800"/>
          </a:xfrm>
          <a:prstGeom prst="rect">
            <a:avLst/>
          </a:prstGeom>
          <a:solidFill>
            <a:srgbClr val="FAFAFA"/>
          </a:solid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 sz="3467" b="0" i="0" u="none" strike="noStrike" kern="1200" cap="none" spc="0" normalizeH="0" baseline="0" noProof="0">
                <a:ln>
                  <a:noFill/>
                </a:ln>
                <a:solidFill>
                  <a:srgbClr val="202124"/>
                </a:solidFill>
                <a:effectLst/>
                <a:uLnTx/>
                <a:uFillTx/>
                <a:latin typeface="Google Sans"/>
                <a:ea typeface="Google Sans"/>
                <a:cs typeface="Google Sans"/>
                <a:sym typeface="Google Sans"/>
              </a:rPr>
              <a:t>Computer Vision</a:t>
            </a:r>
            <a:endParaRPr kumimoji="0" sz="3467" b="0"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sp>
        <p:nvSpPr>
          <p:cNvPr id="173" name="Google Shape;173;p18"/>
          <p:cNvSpPr txBox="1"/>
          <p:nvPr/>
        </p:nvSpPr>
        <p:spPr>
          <a:xfrm>
            <a:off x="4072000" y="0"/>
            <a:ext cx="4048000" cy="3414800"/>
          </a:xfrm>
          <a:prstGeom prst="rect">
            <a:avLst/>
          </a:prstGeom>
          <a:solidFill>
            <a:srgbClr val="F3F3F3"/>
          </a:solid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 sz="3467" b="0" i="0" u="none" strike="noStrike" kern="1200" cap="none" spc="0" normalizeH="0" baseline="0" noProof="0">
                <a:ln>
                  <a:noFill/>
                </a:ln>
                <a:solidFill>
                  <a:srgbClr val="202124"/>
                </a:solidFill>
                <a:effectLst/>
                <a:uLnTx/>
                <a:uFillTx/>
                <a:latin typeface="Google Sans"/>
                <a:ea typeface="Google Sans"/>
                <a:cs typeface="Google Sans"/>
                <a:sym typeface="Google Sans"/>
              </a:rPr>
              <a:t>Natural Lang. Proc.</a:t>
            </a:r>
            <a:endParaRPr kumimoji="0" sz="3467" b="0"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sp>
        <p:nvSpPr>
          <p:cNvPr id="174" name="Google Shape;174;p18"/>
          <p:cNvSpPr txBox="1"/>
          <p:nvPr/>
        </p:nvSpPr>
        <p:spPr>
          <a:xfrm>
            <a:off x="4083900" y="3414800"/>
            <a:ext cx="4048000" cy="3414800"/>
          </a:xfrm>
          <a:prstGeom prst="rect">
            <a:avLst/>
          </a:prstGeom>
          <a:solidFill>
            <a:srgbClr val="FAFAFA"/>
          </a:solid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 sz="3467" b="0" i="0" u="none" strike="noStrike" kern="1200" cap="none" spc="0" normalizeH="0" baseline="0" noProof="0">
                <a:ln>
                  <a:noFill/>
                </a:ln>
                <a:solidFill>
                  <a:srgbClr val="202124"/>
                </a:solidFill>
                <a:effectLst/>
                <a:uLnTx/>
                <a:uFillTx/>
                <a:latin typeface="Google Sans"/>
                <a:ea typeface="Google Sans"/>
                <a:cs typeface="Google Sans"/>
                <a:sym typeface="Google Sans"/>
              </a:rPr>
              <a:t>Translation</a:t>
            </a:r>
            <a:endParaRPr kumimoji="0" sz="3467" b="0"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sp>
        <p:nvSpPr>
          <p:cNvPr id="175" name="Google Shape;175;p18"/>
          <p:cNvSpPr txBox="1"/>
          <p:nvPr/>
        </p:nvSpPr>
        <p:spPr>
          <a:xfrm>
            <a:off x="11967" y="3414800"/>
            <a:ext cx="4072000" cy="3414800"/>
          </a:xfrm>
          <a:prstGeom prst="rect">
            <a:avLst/>
          </a:prstGeom>
          <a:solidFill>
            <a:srgbClr val="F3F3F3"/>
          </a:solid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 sz="3467" b="0" i="0" u="none" strike="noStrike" kern="1200" cap="none" spc="0" normalizeH="0" baseline="0" noProof="0">
                <a:ln>
                  <a:noFill/>
                </a:ln>
                <a:solidFill>
                  <a:srgbClr val="202124"/>
                </a:solidFill>
                <a:effectLst/>
                <a:uLnTx/>
                <a:uFillTx/>
                <a:latin typeface="Google Sans"/>
                <a:ea typeface="Google Sans"/>
                <a:cs typeface="Google Sans"/>
                <a:sym typeface="Google Sans"/>
              </a:rPr>
              <a:t>Speech</a:t>
            </a:r>
            <a:endParaRPr kumimoji="0" sz="3467" b="0"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pic>
        <p:nvPicPr>
          <p:cNvPr id="176" name="Google Shape;176;p18"/>
          <p:cNvPicPr preferRelativeResize="0"/>
          <p:nvPr/>
        </p:nvPicPr>
        <p:blipFill>
          <a:blip r:embed="rId3">
            <a:alphaModFix/>
          </a:blip>
          <a:stretch>
            <a:fillRect/>
          </a:stretch>
        </p:blipFill>
        <p:spPr>
          <a:xfrm>
            <a:off x="1285482" y="980462"/>
            <a:ext cx="1525001" cy="2126935"/>
          </a:xfrm>
          <a:prstGeom prst="rect">
            <a:avLst/>
          </a:prstGeom>
          <a:noFill/>
          <a:ln>
            <a:noFill/>
          </a:ln>
        </p:spPr>
      </p:pic>
      <p:pic>
        <p:nvPicPr>
          <p:cNvPr id="177" name="Google Shape;177;p18"/>
          <p:cNvPicPr preferRelativeResize="0"/>
          <p:nvPr/>
        </p:nvPicPr>
        <p:blipFill>
          <a:blip r:embed="rId3">
            <a:alphaModFix/>
          </a:blip>
          <a:stretch>
            <a:fillRect/>
          </a:stretch>
        </p:blipFill>
        <p:spPr>
          <a:xfrm>
            <a:off x="5345400" y="980462"/>
            <a:ext cx="1525001" cy="2126935"/>
          </a:xfrm>
          <a:prstGeom prst="rect">
            <a:avLst/>
          </a:prstGeom>
          <a:noFill/>
          <a:ln>
            <a:noFill/>
          </a:ln>
        </p:spPr>
      </p:pic>
      <p:pic>
        <p:nvPicPr>
          <p:cNvPr id="178" name="Google Shape;178;p18"/>
          <p:cNvPicPr preferRelativeResize="0"/>
          <p:nvPr/>
        </p:nvPicPr>
        <p:blipFill>
          <a:blip r:embed="rId3">
            <a:alphaModFix/>
          </a:blip>
          <a:stretch>
            <a:fillRect/>
          </a:stretch>
        </p:blipFill>
        <p:spPr>
          <a:xfrm>
            <a:off x="1285482" y="4418762"/>
            <a:ext cx="1525001" cy="2126935"/>
          </a:xfrm>
          <a:prstGeom prst="rect">
            <a:avLst/>
          </a:prstGeom>
          <a:noFill/>
          <a:ln>
            <a:noFill/>
          </a:ln>
        </p:spPr>
      </p:pic>
      <p:pic>
        <p:nvPicPr>
          <p:cNvPr id="179" name="Google Shape;179;p18"/>
          <p:cNvPicPr preferRelativeResize="0"/>
          <p:nvPr/>
        </p:nvPicPr>
        <p:blipFill>
          <a:blip r:embed="rId3">
            <a:alphaModFix/>
          </a:blip>
          <a:stretch>
            <a:fillRect/>
          </a:stretch>
        </p:blipFill>
        <p:spPr>
          <a:xfrm>
            <a:off x="5345416" y="4418762"/>
            <a:ext cx="1525001" cy="2126935"/>
          </a:xfrm>
          <a:prstGeom prst="rect">
            <a:avLst/>
          </a:prstGeom>
          <a:noFill/>
          <a:ln>
            <a:noFill/>
          </a:ln>
        </p:spPr>
      </p:pic>
      <p:sp>
        <p:nvSpPr>
          <p:cNvPr id="180" name="Google Shape;180;p18"/>
          <p:cNvSpPr txBox="1"/>
          <p:nvPr/>
        </p:nvSpPr>
        <p:spPr>
          <a:xfrm>
            <a:off x="8128000" y="0"/>
            <a:ext cx="4072000" cy="3414800"/>
          </a:xfrm>
          <a:prstGeom prst="rect">
            <a:avLst/>
          </a:prstGeom>
          <a:solidFill>
            <a:srgbClr val="FAFAFA"/>
          </a:solid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 sz="3467" b="0" i="0" u="none" strike="noStrike" kern="1200" cap="none" spc="0" normalizeH="0" baseline="0" noProof="0">
                <a:ln>
                  <a:noFill/>
                </a:ln>
                <a:solidFill>
                  <a:srgbClr val="202124"/>
                </a:solidFill>
                <a:effectLst/>
                <a:uLnTx/>
                <a:uFillTx/>
                <a:latin typeface="Google Sans"/>
                <a:ea typeface="Google Sans"/>
                <a:cs typeface="Google Sans"/>
                <a:sym typeface="Google Sans"/>
              </a:rPr>
              <a:t>Reinf. Learning</a:t>
            </a:r>
            <a:endParaRPr kumimoji="0" sz="3467" b="0"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sp>
        <p:nvSpPr>
          <p:cNvPr id="181" name="Google Shape;181;p18"/>
          <p:cNvSpPr txBox="1"/>
          <p:nvPr/>
        </p:nvSpPr>
        <p:spPr>
          <a:xfrm>
            <a:off x="8139967" y="3414800"/>
            <a:ext cx="4072000" cy="3414800"/>
          </a:xfrm>
          <a:prstGeom prst="rect">
            <a:avLst/>
          </a:prstGeom>
          <a:solidFill>
            <a:srgbClr val="F3F3F3"/>
          </a:solid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 sz="3467" b="0" i="0" u="none" strike="noStrike" kern="1200" cap="none" spc="0" normalizeH="0" baseline="0" noProof="0">
                <a:ln>
                  <a:noFill/>
                </a:ln>
                <a:solidFill>
                  <a:srgbClr val="202124"/>
                </a:solidFill>
                <a:effectLst/>
                <a:uLnTx/>
                <a:uFillTx/>
                <a:latin typeface="Google Sans"/>
                <a:ea typeface="Google Sans"/>
                <a:cs typeface="Google Sans"/>
                <a:sym typeface="Google Sans"/>
              </a:rPr>
              <a:t>Graphs/Science</a:t>
            </a:r>
            <a:endParaRPr kumimoji="0" sz="3467" b="0"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pic>
        <p:nvPicPr>
          <p:cNvPr id="182" name="Google Shape;182;p18"/>
          <p:cNvPicPr preferRelativeResize="0"/>
          <p:nvPr/>
        </p:nvPicPr>
        <p:blipFill>
          <a:blip r:embed="rId3">
            <a:alphaModFix/>
          </a:blip>
          <a:stretch>
            <a:fillRect/>
          </a:stretch>
        </p:blipFill>
        <p:spPr>
          <a:xfrm>
            <a:off x="9413482" y="980462"/>
            <a:ext cx="1525001" cy="2126935"/>
          </a:xfrm>
          <a:prstGeom prst="rect">
            <a:avLst/>
          </a:prstGeom>
          <a:noFill/>
          <a:ln>
            <a:noFill/>
          </a:ln>
        </p:spPr>
      </p:pic>
      <p:pic>
        <p:nvPicPr>
          <p:cNvPr id="183" name="Google Shape;183;p18"/>
          <p:cNvPicPr preferRelativeResize="0"/>
          <p:nvPr/>
        </p:nvPicPr>
        <p:blipFill>
          <a:blip r:embed="rId3">
            <a:alphaModFix/>
          </a:blip>
          <a:stretch>
            <a:fillRect/>
          </a:stretch>
        </p:blipFill>
        <p:spPr>
          <a:xfrm>
            <a:off x="9413482" y="4418762"/>
            <a:ext cx="1525001" cy="2126935"/>
          </a:xfrm>
          <a:prstGeom prst="rect">
            <a:avLst/>
          </a:prstGeom>
          <a:noFill/>
          <a:ln>
            <a:noFill/>
          </a:ln>
        </p:spPr>
      </p:pic>
      <p:sp>
        <p:nvSpPr>
          <p:cNvPr id="184" name="Google Shape;184;p18"/>
          <p:cNvSpPr txBox="1"/>
          <p:nvPr/>
        </p:nvSpPr>
        <p:spPr>
          <a:xfrm>
            <a:off x="-101600" y="6604000"/>
            <a:ext cx="4000000" cy="369291"/>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800" b="0" i="0" u="none" strike="noStrike" kern="1200" cap="none" spc="0" normalizeH="0" baseline="0" noProof="0">
                <a:ln>
                  <a:noFill/>
                </a:ln>
                <a:solidFill>
                  <a:srgbClr val="202124"/>
                </a:solidFill>
                <a:effectLst/>
                <a:uLnTx/>
                <a:uFillTx/>
                <a:latin typeface="Google Sans"/>
                <a:ea typeface="Google Sans"/>
                <a:cs typeface="Google Sans"/>
                <a:sym typeface="Google Sans"/>
              </a:rPr>
              <a:t>Transformer image source: "Attention Is All You Need" paper</a:t>
            </a:r>
            <a:endParaRPr kumimoji="0" sz="800" b="0"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6F6F-902B-2D7B-8967-98C937E3A649}"/>
              </a:ext>
            </a:extLst>
          </p:cNvPr>
          <p:cNvSpPr>
            <a:spLocks noGrp="1"/>
          </p:cNvSpPr>
          <p:nvPr>
            <p:ph type="title"/>
          </p:nvPr>
        </p:nvSpPr>
        <p:spPr>
          <a:xfrm>
            <a:off x="838200" y="195005"/>
            <a:ext cx="10515600" cy="602438"/>
          </a:xfrm>
        </p:spPr>
        <p:txBody>
          <a:bodyPr>
            <a:normAutofit/>
          </a:bodyPr>
          <a:lstStyle/>
          <a:p>
            <a:r>
              <a:rPr lang="en-US" sz="2800" b="1">
                <a:latin typeface="Helvetica Neue"/>
              </a:rPr>
              <a:t>Transformer </a:t>
            </a:r>
          </a:p>
        </p:txBody>
      </p:sp>
      <p:pic>
        <p:nvPicPr>
          <p:cNvPr id="4" name="Content Placeholder 3" descr="Diagram&#10;&#10;Description automatically generated">
            <a:extLst>
              <a:ext uri="{FF2B5EF4-FFF2-40B4-BE49-F238E27FC236}">
                <a16:creationId xmlns:a16="http://schemas.microsoft.com/office/drawing/2014/main" id="{C904F6BA-C34C-B481-48E5-F822057A6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9286" y="1036947"/>
            <a:ext cx="4295554" cy="5209399"/>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57F412F2-E7A8-8946-CAE5-01BBE2E6FC48}"/>
              </a:ext>
            </a:extLst>
          </p:cNvPr>
          <p:cNvPicPr>
            <a:picLocks noChangeAspect="1"/>
          </p:cNvPicPr>
          <p:nvPr/>
        </p:nvPicPr>
        <p:blipFill rotWithShape="1">
          <a:blip r:embed="rId3">
            <a:extLst>
              <a:ext uri="{28A0092B-C50C-407E-A947-70E740481C1C}">
                <a14:useLocalDpi xmlns:a14="http://schemas.microsoft.com/office/drawing/2010/main" val="0"/>
              </a:ext>
            </a:extLst>
          </a:blip>
          <a:srcRect r="51598"/>
          <a:stretch/>
        </p:blipFill>
        <p:spPr>
          <a:xfrm>
            <a:off x="8345091" y="1944505"/>
            <a:ext cx="3627169" cy="4212985"/>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F018BD39-42D5-4948-9C2F-76A7403BC929}"/>
              </a:ext>
            </a:extLst>
          </p:cNvPr>
          <p:cNvPicPr>
            <a:picLocks noChangeAspect="1"/>
          </p:cNvPicPr>
          <p:nvPr/>
        </p:nvPicPr>
        <p:blipFill rotWithShape="1">
          <a:blip r:embed="rId3">
            <a:extLst>
              <a:ext uri="{28A0092B-C50C-407E-A947-70E740481C1C}">
                <a14:useLocalDpi xmlns:a14="http://schemas.microsoft.com/office/drawing/2010/main" val="0"/>
              </a:ext>
            </a:extLst>
          </a:blip>
          <a:srcRect l="50502"/>
          <a:stretch/>
        </p:blipFill>
        <p:spPr>
          <a:xfrm>
            <a:off x="219739" y="1944505"/>
            <a:ext cx="3709296" cy="4212985"/>
          </a:xfrm>
          <a:prstGeom prst="rect">
            <a:avLst/>
          </a:prstGeom>
        </p:spPr>
      </p:pic>
      <p:sp>
        <p:nvSpPr>
          <p:cNvPr id="7" name="Rectangle: Rounded Corners 6">
            <a:extLst>
              <a:ext uri="{FF2B5EF4-FFF2-40B4-BE49-F238E27FC236}">
                <a16:creationId xmlns:a16="http://schemas.microsoft.com/office/drawing/2014/main" id="{8157518E-DAF9-AAAC-DA5B-5E6AA1493527}"/>
              </a:ext>
            </a:extLst>
          </p:cNvPr>
          <p:cNvSpPr/>
          <p:nvPr/>
        </p:nvSpPr>
        <p:spPr>
          <a:xfrm>
            <a:off x="4072270" y="2732567"/>
            <a:ext cx="1935125" cy="32216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DAD727F7-452A-286D-D5F0-FFDA95F89286}"/>
              </a:ext>
            </a:extLst>
          </p:cNvPr>
          <p:cNvSpPr/>
          <p:nvPr/>
        </p:nvSpPr>
        <p:spPr>
          <a:xfrm>
            <a:off x="6090379" y="1127051"/>
            <a:ext cx="1935125" cy="540256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Aptos" panose="02110004020202020204"/>
              <a:ea typeface="+mn-ea"/>
              <a:cs typeface="+mn-cs"/>
            </a:endParaRPr>
          </a:p>
        </p:txBody>
      </p:sp>
      <p:sp>
        <p:nvSpPr>
          <p:cNvPr id="9" name="Google Shape;115;p21">
            <a:extLst>
              <a:ext uri="{FF2B5EF4-FFF2-40B4-BE49-F238E27FC236}">
                <a16:creationId xmlns:a16="http://schemas.microsoft.com/office/drawing/2014/main" id="{39D2AE67-8921-849A-CF0E-EB6CC7CC83C5}"/>
              </a:ext>
            </a:extLst>
          </p:cNvPr>
          <p:cNvSpPr txBox="1"/>
          <p:nvPr/>
        </p:nvSpPr>
        <p:spPr>
          <a:xfrm>
            <a:off x="124046" y="1516997"/>
            <a:ext cx="4735033"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1" u="none" strike="noStrike" kern="1200" cap="none" spc="0" normalizeH="0" baseline="0" noProof="0">
                <a:ln>
                  <a:noFill/>
                </a:ln>
                <a:solidFill>
                  <a:prstClr val="black"/>
                </a:solidFill>
                <a:effectLst/>
                <a:uLnTx/>
                <a:uFillTx/>
                <a:latin typeface="Calibri"/>
                <a:ea typeface="Calibri"/>
                <a:cs typeface="Calibri"/>
                <a:sym typeface="Calibri"/>
              </a:rPr>
              <a:t>Harry   never   thought    </a:t>
            </a:r>
            <a:r>
              <a:rPr kumimoji="0" lang="en" sz="2400" b="0" i="1" u="none" strike="noStrike" kern="1200" cap="none" spc="0" normalizeH="0" baseline="0" noProof="0">
                <a:ln>
                  <a:noFill/>
                </a:ln>
                <a:solidFill>
                  <a:srgbClr val="000000"/>
                </a:solidFill>
                <a:effectLst/>
                <a:uLnTx/>
                <a:uFillTx/>
                <a:latin typeface="Calibri"/>
                <a:ea typeface="Calibri"/>
                <a:cs typeface="Calibri"/>
                <a:sym typeface="Calibri"/>
              </a:rPr>
              <a:t>he     would   </a:t>
            </a:r>
            <a:endParaRPr kumimoji="0" sz="2400" b="0" i="1"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 name="Rectangle: Rounded Corners 9">
            <a:extLst>
              <a:ext uri="{FF2B5EF4-FFF2-40B4-BE49-F238E27FC236}">
                <a16:creationId xmlns:a16="http://schemas.microsoft.com/office/drawing/2014/main" id="{5D7570EA-A520-6567-1C90-8F1D5C478782}"/>
              </a:ext>
            </a:extLst>
          </p:cNvPr>
          <p:cNvSpPr/>
          <p:nvPr/>
        </p:nvSpPr>
        <p:spPr>
          <a:xfrm>
            <a:off x="1967023" y="1577001"/>
            <a:ext cx="1116419" cy="47508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2" name="Straight Arrow Connector 11">
            <a:extLst>
              <a:ext uri="{FF2B5EF4-FFF2-40B4-BE49-F238E27FC236}">
                <a16:creationId xmlns:a16="http://schemas.microsoft.com/office/drawing/2014/main" id="{10574584-A9BC-4A92-C7C5-43B1A7C57606}"/>
              </a:ext>
            </a:extLst>
          </p:cNvPr>
          <p:cNvCxnSpPr/>
          <p:nvPr/>
        </p:nvCxnSpPr>
        <p:spPr>
          <a:xfrm>
            <a:off x="219739" y="1329070"/>
            <a:ext cx="4522382"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Google Shape;115;p21">
            <a:extLst>
              <a:ext uri="{FF2B5EF4-FFF2-40B4-BE49-F238E27FC236}">
                <a16:creationId xmlns:a16="http://schemas.microsoft.com/office/drawing/2014/main" id="{56B728C1-842C-7BA1-0707-846D0F6CB7C5}"/>
              </a:ext>
            </a:extLst>
          </p:cNvPr>
          <p:cNvSpPr txBox="1"/>
          <p:nvPr/>
        </p:nvSpPr>
        <p:spPr>
          <a:xfrm>
            <a:off x="8011328" y="1516997"/>
            <a:ext cx="4386235" cy="615513"/>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1" u="none" strike="noStrike" kern="1200" cap="none" spc="0" normalizeH="0" baseline="0" noProof="0">
                <a:ln>
                  <a:noFill/>
                </a:ln>
                <a:solidFill>
                  <a:prstClr val="black"/>
                </a:solidFill>
                <a:effectLst/>
                <a:uLnTx/>
                <a:uFillTx/>
                <a:latin typeface="Calibri"/>
                <a:ea typeface="Calibri"/>
                <a:cs typeface="Calibri"/>
                <a:sym typeface="Calibri"/>
              </a:rPr>
              <a:t>Harry   never   thought    </a:t>
            </a:r>
            <a:r>
              <a:rPr kumimoji="0" lang="en" sz="2400" b="0" i="1" u="none" strike="noStrike" kern="1200" cap="none" spc="0" normalizeH="0" baseline="0" noProof="0">
                <a:ln>
                  <a:noFill/>
                </a:ln>
                <a:solidFill>
                  <a:srgbClr val="000000"/>
                </a:solidFill>
                <a:effectLst/>
                <a:uLnTx/>
                <a:uFillTx/>
                <a:latin typeface="Calibri"/>
                <a:ea typeface="Calibri"/>
                <a:cs typeface="Calibri"/>
                <a:sym typeface="Calibri"/>
              </a:rPr>
              <a:t>he   </a:t>
            </a:r>
            <a:r>
              <a:rPr kumimoji="0" lang="en" sz="2400" b="1" i="1" u="sng" strike="noStrike" kern="1200" cap="none" spc="0" normalizeH="0" baseline="0" noProof="0">
                <a:ln>
                  <a:noFill/>
                </a:ln>
                <a:solidFill>
                  <a:srgbClr val="FF0000"/>
                </a:solidFill>
                <a:effectLst/>
                <a:uLnTx/>
                <a:uFillTx/>
                <a:latin typeface="Calibri"/>
                <a:ea typeface="Calibri"/>
                <a:cs typeface="Calibri"/>
                <a:sym typeface="Calibri"/>
              </a:rPr>
              <a:t>???</a:t>
            </a:r>
            <a:r>
              <a:rPr kumimoji="0" lang="en" sz="2400" b="0" i="1" u="none" strike="noStrike" kern="1200" cap="none" spc="0" normalizeH="0" baseline="0" noProof="0">
                <a:ln>
                  <a:noFill/>
                </a:ln>
                <a:solidFill>
                  <a:srgbClr val="000000"/>
                </a:solidFill>
                <a:effectLst/>
                <a:uLnTx/>
                <a:uFillTx/>
                <a:latin typeface="Calibri"/>
                <a:ea typeface="Calibri"/>
                <a:cs typeface="Calibri"/>
                <a:sym typeface="Calibri"/>
              </a:rPr>
              <a:t>   </a:t>
            </a:r>
            <a:endParaRPr kumimoji="0" sz="2400" b="0" i="1" u="none" strike="noStrike" kern="1200" cap="none" spc="0" normalizeH="0" baseline="0" noProof="0">
              <a:ln>
                <a:noFill/>
              </a:ln>
              <a:solidFill>
                <a:srgbClr val="000000"/>
              </a:solidFill>
              <a:effectLst/>
              <a:uLnTx/>
              <a:uFillTx/>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8C1EB781-10C0-4F99-D561-BD45A9B4B1D7}"/>
              </a:ext>
            </a:extLst>
          </p:cNvPr>
          <p:cNvCxnSpPr/>
          <p:nvPr/>
        </p:nvCxnSpPr>
        <p:spPr>
          <a:xfrm>
            <a:off x="8284840" y="1360968"/>
            <a:ext cx="366823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797;p73">
            <a:extLst>
              <a:ext uri="{FF2B5EF4-FFF2-40B4-BE49-F238E27FC236}">
                <a16:creationId xmlns:a16="http://schemas.microsoft.com/office/drawing/2014/main" id="{7233667C-DECE-A838-6F12-779E5B4A75F4}"/>
              </a:ext>
            </a:extLst>
          </p:cNvPr>
          <p:cNvSpPr txBox="1">
            <a:spLocks/>
          </p:cNvSpPr>
          <p:nvPr/>
        </p:nvSpPr>
        <p:spPr>
          <a:xfrm>
            <a:off x="0" y="657419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467886"/>
                </a:solidFill>
                <a:effectLst/>
                <a:uLnTx/>
                <a:uFillTx/>
                <a:latin typeface="Aptos" panose="02110004020202020204"/>
                <a:ea typeface="+mn-ea"/>
                <a:cs typeface="+mn-cs"/>
                <a:hlinkClick r:id="rId4"/>
              </a:rPr>
              <a:t>Ashish Vaswani, Noam Shazeer. "Attention Is All You Need." NeurIPS (2017).</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Footer Placeholder 4">
            <a:extLst>
              <a:ext uri="{FF2B5EF4-FFF2-40B4-BE49-F238E27FC236}">
                <a16:creationId xmlns:a16="http://schemas.microsoft.com/office/drawing/2014/main" id="{B063F90B-1797-8F82-88D6-BF68BCEFC70F}"/>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11" name="Slide Number Placeholder 10">
            <a:extLst>
              <a:ext uri="{FF2B5EF4-FFF2-40B4-BE49-F238E27FC236}">
                <a16:creationId xmlns:a16="http://schemas.microsoft.com/office/drawing/2014/main" id="{D7B33201-0494-27F7-29AE-F90611D17B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47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F06F-739F-3785-4A3E-AD3D6F1F2178}"/>
              </a:ext>
            </a:extLst>
          </p:cNvPr>
          <p:cNvSpPr>
            <a:spLocks noGrp="1"/>
          </p:cNvSpPr>
          <p:nvPr>
            <p:ph type="title"/>
          </p:nvPr>
        </p:nvSpPr>
        <p:spPr>
          <a:xfrm>
            <a:off x="514350" y="243863"/>
            <a:ext cx="10515600" cy="599549"/>
          </a:xfrm>
        </p:spPr>
        <p:txBody>
          <a:bodyPr>
            <a:normAutofit/>
          </a:bodyPr>
          <a:lstStyle/>
          <a:p>
            <a:r>
              <a:rPr lang="en-US" sz="2800" b="1">
                <a:latin typeface="Helvetica Neue" panose="020B0604020202020204"/>
              </a:rPr>
              <a:t>LLMs: Pretraining for three types of architectures</a:t>
            </a:r>
          </a:p>
        </p:txBody>
      </p:sp>
      <p:pic>
        <p:nvPicPr>
          <p:cNvPr id="5" name="Content Placeholder 4" descr="Graphical user interface, text&#10;&#10;Description automatically generated">
            <a:extLst>
              <a:ext uri="{FF2B5EF4-FFF2-40B4-BE49-F238E27FC236}">
                <a16:creationId xmlns:a16="http://schemas.microsoft.com/office/drawing/2014/main" id="{82F7D02C-F6BE-5410-7ADF-68D66BE8BF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9537"/>
          <a:stretch/>
        </p:blipFill>
        <p:spPr>
          <a:xfrm>
            <a:off x="1363669" y="1815793"/>
            <a:ext cx="9464661" cy="1325563"/>
          </a:xfrm>
        </p:spPr>
      </p:pic>
      <p:pic>
        <p:nvPicPr>
          <p:cNvPr id="6" name="Content Placeholder 4" descr="Graphical user interface, text&#10;&#10;Description automatically generated">
            <a:extLst>
              <a:ext uri="{FF2B5EF4-FFF2-40B4-BE49-F238E27FC236}">
                <a16:creationId xmlns:a16="http://schemas.microsoft.com/office/drawing/2014/main" id="{17AA32B1-5C6C-FD99-1197-42CCD9DD8C53}"/>
              </a:ext>
            </a:extLst>
          </p:cNvPr>
          <p:cNvPicPr>
            <a:picLocks noChangeAspect="1"/>
          </p:cNvPicPr>
          <p:nvPr/>
        </p:nvPicPr>
        <p:blipFill rotWithShape="1">
          <a:blip r:embed="rId2">
            <a:extLst>
              <a:ext uri="{28A0092B-C50C-407E-A947-70E740481C1C}">
                <a14:useLocalDpi xmlns:a14="http://schemas.microsoft.com/office/drawing/2010/main" val="0"/>
              </a:ext>
            </a:extLst>
          </a:blip>
          <a:srcRect t="30464" b="35302"/>
          <a:stretch/>
        </p:blipFill>
        <p:spPr>
          <a:xfrm>
            <a:off x="1363669" y="3141355"/>
            <a:ext cx="9464661" cy="1489639"/>
          </a:xfrm>
          <a:prstGeom prst="rect">
            <a:avLst/>
          </a:prstGeom>
        </p:spPr>
      </p:pic>
      <p:pic>
        <p:nvPicPr>
          <p:cNvPr id="7" name="Content Placeholder 4" descr="Graphical user interface, text&#10;&#10;Description automatically generated">
            <a:extLst>
              <a:ext uri="{FF2B5EF4-FFF2-40B4-BE49-F238E27FC236}">
                <a16:creationId xmlns:a16="http://schemas.microsoft.com/office/drawing/2014/main" id="{EE59A46A-2FA1-7AFF-A14B-984EBD9D7A7C}"/>
              </a:ext>
            </a:extLst>
          </p:cNvPr>
          <p:cNvPicPr>
            <a:picLocks noChangeAspect="1"/>
          </p:cNvPicPr>
          <p:nvPr/>
        </p:nvPicPr>
        <p:blipFill rotWithShape="1">
          <a:blip r:embed="rId2">
            <a:extLst>
              <a:ext uri="{28A0092B-C50C-407E-A947-70E740481C1C}">
                <a14:useLocalDpi xmlns:a14="http://schemas.microsoft.com/office/drawing/2010/main" val="0"/>
              </a:ext>
            </a:extLst>
          </a:blip>
          <a:srcRect t="64697"/>
          <a:stretch/>
        </p:blipFill>
        <p:spPr>
          <a:xfrm>
            <a:off x="1363669" y="4630993"/>
            <a:ext cx="9464661" cy="1536137"/>
          </a:xfrm>
          <a:prstGeom prst="rect">
            <a:avLst/>
          </a:prstGeom>
        </p:spPr>
      </p:pic>
      <p:sp>
        <p:nvSpPr>
          <p:cNvPr id="8" name="Rectangle: Rounded Corners 7">
            <a:extLst>
              <a:ext uri="{FF2B5EF4-FFF2-40B4-BE49-F238E27FC236}">
                <a16:creationId xmlns:a16="http://schemas.microsoft.com/office/drawing/2014/main" id="{88CEF987-AADE-F4D2-C6CD-31370F0D3EDF}"/>
              </a:ext>
            </a:extLst>
          </p:cNvPr>
          <p:cNvSpPr/>
          <p:nvPr/>
        </p:nvSpPr>
        <p:spPr>
          <a:xfrm>
            <a:off x="5007934" y="2009553"/>
            <a:ext cx="1945758" cy="3508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ectangle: Rounded Corners 8">
            <a:extLst>
              <a:ext uri="{FF2B5EF4-FFF2-40B4-BE49-F238E27FC236}">
                <a16:creationId xmlns:a16="http://schemas.microsoft.com/office/drawing/2014/main" id="{77B858CC-EA45-1C4C-F310-1FAF25574802}"/>
              </a:ext>
            </a:extLst>
          </p:cNvPr>
          <p:cNvSpPr/>
          <p:nvPr/>
        </p:nvSpPr>
        <p:spPr>
          <a:xfrm>
            <a:off x="5564371" y="3429000"/>
            <a:ext cx="2218661" cy="350874"/>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Rounded Corners 9">
            <a:extLst>
              <a:ext uri="{FF2B5EF4-FFF2-40B4-BE49-F238E27FC236}">
                <a16:creationId xmlns:a16="http://schemas.microsoft.com/office/drawing/2014/main" id="{A4EB6501-6002-CC55-8525-01E839E64D92}"/>
              </a:ext>
            </a:extLst>
          </p:cNvPr>
          <p:cNvSpPr/>
          <p:nvPr/>
        </p:nvSpPr>
        <p:spPr>
          <a:xfrm>
            <a:off x="5007933" y="5085400"/>
            <a:ext cx="4082903" cy="35087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Footer Placeholder 4">
            <a:extLst>
              <a:ext uri="{FF2B5EF4-FFF2-40B4-BE49-F238E27FC236}">
                <a16:creationId xmlns:a16="http://schemas.microsoft.com/office/drawing/2014/main" id="{CE27B4A2-B0E4-C4DB-BCAF-64B0B4A05BE3}"/>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Google Shape;797;p73">
            <a:extLst>
              <a:ext uri="{FF2B5EF4-FFF2-40B4-BE49-F238E27FC236}">
                <a16:creationId xmlns:a16="http://schemas.microsoft.com/office/drawing/2014/main" id="{7909008C-482F-359D-82B4-06F8611C6F08}"/>
              </a:ext>
            </a:extLst>
          </p:cNvPr>
          <p:cNvSpPr txBox="1">
            <a:spLocks/>
          </p:cNvSpPr>
          <p:nvPr/>
        </p:nvSpPr>
        <p:spPr>
          <a:xfrm>
            <a:off x="0" y="6396862"/>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467886"/>
                </a:solidFill>
                <a:effectLst/>
                <a:uLnTx/>
                <a:uFillTx/>
                <a:latin typeface="Aptos" panose="02110004020202020204"/>
                <a:ea typeface="+mn-ea"/>
                <a:cs typeface="+mn-cs"/>
                <a:hlinkClick r:id="rId3"/>
              </a:rPr>
              <a:t>Ashish Vaswani, Noam Shazeer. "Attention Is All You Need." NeurIPS (2017).</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Slide Number Placeholder 10">
            <a:extLst>
              <a:ext uri="{FF2B5EF4-FFF2-40B4-BE49-F238E27FC236}">
                <a16:creationId xmlns:a16="http://schemas.microsoft.com/office/drawing/2014/main" id="{E67AA3BD-3FFA-8322-D4EE-D439CE57D3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518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36"/>
          <p:cNvSpPr txBox="1"/>
          <p:nvPr/>
        </p:nvSpPr>
        <p:spPr>
          <a:xfrm>
            <a:off x="0" y="0"/>
            <a:ext cx="4114800" cy="68580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4267" b="1" i="0" u="none" strike="noStrike" kern="1200" cap="none" spc="0" normalizeH="0" baseline="0" noProof="0">
                <a:ln>
                  <a:noFill/>
                </a:ln>
                <a:solidFill>
                  <a:srgbClr val="202124"/>
                </a:solidFill>
                <a:effectLst/>
                <a:uLnTx/>
                <a:uFillTx/>
                <a:latin typeface="Google Sans"/>
                <a:ea typeface="Google Sans"/>
                <a:cs typeface="Google Sans"/>
                <a:sym typeface="Google Sans"/>
              </a:rPr>
              <a:t>Decoder-only</a:t>
            </a:r>
            <a:endParaRPr kumimoji="0" sz="4267" b="1" i="0" u="none" strike="noStrike" kern="1200" cap="none" spc="0" normalizeH="0" baseline="0" noProof="0">
              <a:ln>
                <a:noFill/>
              </a:ln>
              <a:solidFill>
                <a:srgbClr val="202124"/>
              </a:solidFill>
              <a:effectLst/>
              <a:uLnTx/>
              <a:uFillTx/>
              <a:latin typeface="Google Sans"/>
              <a:ea typeface="Google Sans"/>
              <a:cs typeface="Google Sans"/>
              <a:sym typeface="Google Sans"/>
            </a:endParaRPr>
          </a:p>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4267" b="1" i="0" u="none" strike="noStrike" kern="1200" cap="none" spc="0" normalizeH="0" baseline="0" noProof="0">
                <a:ln>
                  <a:noFill/>
                </a:ln>
                <a:solidFill>
                  <a:srgbClr val="202124"/>
                </a:solidFill>
                <a:effectLst/>
                <a:uLnTx/>
                <a:uFillTx/>
                <a:latin typeface="Google Sans"/>
                <a:ea typeface="Google Sans"/>
                <a:cs typeface="Google Sans"/>
                <a:sym typeface="Google Sans"/>
              </a:rPr>
              <a:t>GPT</a:t>
            </a:r>
            <a:endParaRPr kumimoji="0" sz="4267" b="1"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sp>
        <p:nvSpPr>
          <p:cNvPr id="1386" name="Google Shape;1386;p36"/>
          <p:cNvSpPr txBox="1"/>
          <p:nvPr/>
        </p:nvSpPr>
        <p:spPr>
          <a:xfrm>
            <a:off x="4114800" y="0"/>
            <a:ext cx="3962400" cy="6858000"/>
          </a:xfrm>
          <a:prstGeom prst="rect">
            <a:avLst/>
          </a:prstGeom>
          <a:solidFill>
            <a:srgbClr val="FAFAFA"/>
          </a:solid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4267" b="1" i="0" u="none" strike="noStrike" kern="1200" cap="none" spc="0" normalizeH="0" baseline="0" noProof="0">
                <a:ln>
                  <a:noFill/>
                </a:ln>
                <a:solidFill>
                  <a:srgbClr val="202124"/>
                </a:solidFill>
                <a:effectLst/>
                <a:uLnTx/>
                <a:uFillTx/>
                <a:latin typeface="Google Sans"/>
                <a:ea typeface="Google Sans"/>
                <a:cs typeface="Google Sans"/>
                <a:sym typeface="Google Sans"/>
              </a:rPr>
              <a:t>Encoder-only</a:t>
            </a:r>
            <a:endParaRPr kumimoji="0" sz="4267" b="1" i="0" u="none" strike="noStrike" kern="1200" cap="none" spc="0" normalizeH="0" baseline="0" noProof="0">
              <a:ln>
                <a:noFill/>
              </a:ln>
              <a:solidFill>
                <a:srgbClr val="202124"/>
              </a:solidFill>
              <a:effectLst/>
              <a:uLnTx/>
              <a:uFillTx/>
              <a:latin typeface="Google Sans"/>
              <a:ea typeface="Google Sans"/>
              <a:cs typeface="Google Sans"/>
              <a:sym typeface="Google Sans"/>
            </a:endParaRPr>
          </a:p>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4267" b="1" i="0" u="none" strike="noStrike" kern="1200" cap="none" spc="0" normalizeH="0" baseline="0" noProof="0">
                <a:ln>
                  <a:noFill/>
                </a:ln>
                <a:solidFill>
                  <a:srgbClr val="202124"/>
                </a:solidFill>
                <a:effectLst/>
                <a:uLnTx/>
                <a:uFillTx/>
                <a:latin typeface="Google Sans"/>
                <a:ea typeface="Google Sans"/>
                <a:cs typeface="Google Sans"/>
                <a:sym typeface="Google Sans"/>
              </a:rPr>
              <a:t>BERT</a:t>
            </a:r>
            <a:endParaRPr kumimoji="0" sz="4267" b="1"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sp>
        <p:nvSpPr>
          <p:cNvPr id="1387" name="Google Shape;1387;p36"/>
          <p:cNvSpPr txBox="1"/>
          <p:nvPr/>
        </p:nvSpPr>
        <p:spPr>
          <a:xfrm>
            <a:off x="8077200" y="0"/>
            <a:ext cx="4114800" cy="68580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4267" b="1" i="0" u="none" strike="noStrike" kern="1200" cap="none" spc="0" normalizeH="0" baseline="0" noProof="0">
                <a:ln>
                  <a:noFill/>
                </a:ln>
                <a:solidFill>
                  <a:srgbClr val="202124"/>
                </a:solidFill>
                <a:effectLst/>
                <a:uLnTx/>
                <a:uFillTx/>
                <a:latin typeface="Google Sans"/>
                <a:ea typeface="Google Sans"/>
                <a:cs typeface="Google Sans"/>
                <a:sym typeface="Google Sans"/>
              </a:rPr>
              <a:t>Enc-Dec</a:t>
            </a:r>
            <a:endParaRPr kumimoji="0" sz="4267" b="1" i="0" u="none" strike="noStrike" kern="1200" cap="none" spc="0" normalizeH="0" baseline="0" noProof="0">
              <a:ln>
                <a:noFill/>
              </a:ln>
              <a:solidFill>
                <a:srgbClr val="202124"/>
              </a:solidFill>
              <a:effectLst/>
              <a:uLnTx/>
              <a:uFillTx/>
              <a:latin typeface="Google Sans"/>
              <a:ea typeface="Google Sans"/>
              <a:cs typeface="Google Sans"/>
              <a:sym typeface="Google Sans"/>
            </a:endParaRPr>
          </a:p>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4267" b="1" i="0" u="none" strike="noStrike" kern="1200" cap="none" spc="0" normalizeH="0" baseline="0" noProof="0">
                <a:ln>
                  <a:noFill/>
                </a:ln>
                <a:solidFill>
                  <a:srgbClr val="202124"/>
                </a:solidFill>
                <a:effectLst/>
                <a:uLnTx/>
                <a:uFillTx/>
                <a:latin typeface="Google Sans"/>
                <a:ea typeface="Google Sans"/>
                <a:cs typeface="Google Sans"/>
                <a:sym typeface="Google Sans"/>
              </a:rPr>
              <a:t>T5</a:t>
            </a:r>
            <a:endParaRPr kumimoji="0" sz="4267" b="1"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grpSp>
        <p:nvGrpSpPr>
          <p:cNvPr id="1388" name="Google Shape;1388;p36"/>
          <p:cNvGrpSpPr/>
          <p:nvPr/>
        </p:nvGrpSpPr>
        <p:grpSpPr>
          <a:xfrm>
            <a:off x="4096000" y="2835401"/>
            <a:ext cx="3962400" cy="3946930"/>
            <a:chOff x="3072000" y="2126550"/>
            <a:chExt cx="2971800" cy="2960198"/>
          </a:xfrm>
        </p:grpSpPr>
        <p:pic>
          <p:nvPicPr>
            <p:cNvPr id="1389" name="Google Shape;1389;p36"/>
            <p:cNvPicPr preferRelativeResize="0"/>
            <p:nvPr/>
          </p:nvPicPr>
          <p:blipFill rotWithShape="1">
            <a:blip r:embed="rId3">
              <a:alphaModFix/>
            </a:blip>
            <a:srcRect t="36487" r="52662"/>
            <a:stretch/>
          </p:blipFill>
          <p:spPr>
            <a:xfrm>
              <a:off x="3972550" y="2633125"/>
              <a:ext cx="1090525" cy="2040674"/>
            </a:xfrm>
            <a:prstGeom prst="rect">
              <a:avLst/>
            </a:prstGeom>
            <a:noFill/>
            <a:ln>
              <a:noFill/>
            </a:ln>
          </p:spPr>
        </p:pic>
        <p:sp>
          <p:nvSpPr>
            <p:cNvPr id="1390" name="Google Shape;1390;p36"/>
            <p:cNvSpPr txBox="1"/>
            <p:nvPr/>
          </p:nvSpPr>
          <p:spPr>
            <a:xfrm>
              <a:off x="3072000" y="4717350"/>
              <a:ext cx="2971800" cy="369398"/>
            </a:xfrm>
            <a:prstGeom prst="rect">
              <a:avLst/>
            </a:prstGeom>
            <a:noFill/>
            <a:ln>
              <a:noFill/>
            </a:ln>
          </p:spPr>
          <p:txBody>
            <a:bodyPr spcFirstLastPara="1" wrap="square" lIns="121900" tIns="121900" rIns="121900" bIns="121900" anchor="t" anchorCtr="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[The_] [cat_] </a:t>
              </a:r>
              <a:r>
                <a:rPr kumimoji="0" lang="en" sz="1067" b="1" i="0" u="none" strike="noStrike" kern="1200" cap="none" spc="0" normalizeH="0" baseline="0" noProof="0">
                  <a:ln>
                    <a:noFill/>
                  </a:ln>
                  <a:solidFill>
                    <a:srgbClr val="202124"/>
                  </a:solidFill>
                  <a:effectLst/>
                  <a:uLnTx/>
                  <a:uFillTx/>
                  <a:latin typeface="Courier New"/>
                  <a:ea typeface="Courier New"/>
                  <a:cs typeface="Courier New"/>
                  <a:sym typeface="Courier New"/>
                </a:rPr>
                <a:t>[MASK]</a:t>
              </a: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 [on_] </a:t>
              </a:r>
              <a:r>
                <a:rPr kumimoji="0" lang="en" sz="1067" b="1" i="0" u="none" strike="noStrike" kern="1200" cap="none" spc="0" normalizeH="0" baseline="0" noProof="0">
                  <a:ln>
                    <a:noFill/>
                  </a:ln>
                  <a:solidFill>
                    <a:srgbClr val="202124"/>
                  </a:solidFill>
                  <a:effectLst/>
                  <a:uLnTx/>
                  <a:uFillTx/>
                  <a:latin typeface="Courier New"/>
                  <a:ea typeface="Courier New"/>
                  <a:cs typeface="Courier New"/>
                  <a:sym typeface="Courier New"/>
                </a:rPr>
                <a:t>[MASK]</a:t>
              </a: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 [mat_]</a:t>
              </a:r>
              <a:endParaRPr kumimoji="0" sz="16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91" name="Google Shape;1391;p36"/>
            <p:cNvSpPr txBox="1"/>
            <p:nvPr/>
          </p:nvSpPr>
          <p:spPr>
            <a:xfrm>
              <a:off x="3072000" y="2126550"/>
              <a:ext cx="2971800" cy="369398"/>
            </a:xfrm>
            <a:prstGeom prst="rect">
              <a:avLst/>
            </a:prstGeom>
            <a:noFill/>
            <a:ln>
              <a:noFill/>
            </a:ln>
          </p:spPr>
          <p:txBody>
            <a:bodyPr spcFirstLastPara="1" wrap="square" lIns="121900" tIns="121900" rIns="121900" bIns="121900" anchor="t" anchorCtr="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    [*]   </a:t>
              </a:r>
              <a:r>
                <a:rPr kumimoji="0" lang="en" sz="1067" b="1" i="0" u="none" strike="noStrike" kern="1200" cap="none" spc="0" normalizeH="0" baseline="0" noProof="0">
                  <a:ln>
                    <a:noFill/>
                  </a:ln>
                  <a:solidFill>
                    <a:srgbClr val="202124"/>
                  </a:solidFill>
                  <a:effectLst/>
                  <a:uLnTx/>
                  <a:uFillTx/>
                  <a:latin typeface="Courier New"/>
                  <a:ea typeface="Courier New"/>
                  <a:cs typeface="Courier New"/>
                  <a:sym typeface="Courier New"/>
                </a:rPr>
                <a:t>[sat_]</a:t>
              </a: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  [*]  </a:t>
              </a:r>
              <a:r>
                <a:rPr kumimoji="0" lang="en" sz="1067" b="1" i="0" u="none" strike="noStrike" kern="1200" cap="none" spc="0" normalizeH="0" baseline="0" noProof="0">
                  <a:ln>
                    <a:noFill/>
                  </a:ln>
                  <a:solidFill>
                    <a:srgbClr val="202124"/>
                  </a:solidFill>
                  <a:effectLst/>
                  <a:uLnTx/>
                  <a:uFillTx/>
                  <a:latin typeface="Courier New"/>
                  <a:ea typeface="Courier New"/>
                  <a:cs typeface="Courier New"/>
                  <a:sym typeface="Courier New"/>
                </a:rPr>
                <a:t>[the_]</a:t>
              </a: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    [*]</a:t>
              </a:r>
              <a:endParaRPr kumimoji="0" sz="16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1392" name="Google Shape;1392;p36"/>
          <p:cNvPicPr preferRelativeResize="0"/>
          <p:nvPr/>
        </p:nvPicPr>
        <p:blipFill rotWithShape="1">
          <a:blip r:embed="rId3">
            <a:alphaModFix/>
          </a:blip>
          <a:srcRect l="49859" t="52518"/>
          <a:stretch/>
        </p:blipFill>
        <p:spPr>
          <a:xfrm>
            <a:off x="1287301" y="4001900"/>
            <a:ext cx="1540167" cy="2034165"/>
          </a:xfrm>
          <a:prstGeom prst="rect">
            <a:avLst/>
          </a:prstGeom>
          <a:noFill/>
          <a:ln>
            <a:noFill/>
          </a:ln>
        </p:spPr>
      </p:pic>
      <p:pic>
        <p:nvPicPr>
          <p:cNvPr id="1393" name="Google Shape;1393;p36"/>
          <p:cNvPicPr preferRelativeResize="0"/>
          <p:nvPr/>
        </p:nvPicPr>
        <p:blipFill rotWithShape="1">
          <a:blip r:embed="rId3">
            <a:alphaModFix/>
          </a:blip>
          <a:srcRect l="49859" b="63731"/>
          <a:stretch/>
        </p:blipFill>
        <p:spPr>
          <a:xfrm>
            <a:off x="1287301" y="2448901"/>
            <a:ext cx="1540167" cy="1553801"/>
          </a:xfrm>
          <a:prstGeom prst="rect">
            <a:avLst/>
          </a:prstGeom>
          <a:noFill/>
          <a:ln>
            <a:noFill/>
          </a:ln>
        </p:spPr>
      </p:pic>
      <p:sp>
        <p:nvSpPr>
          <p:cNvPr id="1394" name="Google Shape;1394;p36"/>
          <p:cNvSpPr txBox="1"/>
          <p:nvPr/>
        </p:nvSpPr>
        <p:spPr>
          <a:xfrm>
            <a:off x="0" y="6197601"/>
            <a:ext cx="2175200" cy="492530"/>
          </a:xfrm>
          <a:prstGeom prst="rect">
            <a:avLst/>
          </a:prstGeom>
          <a:noFill/>
          <a:ln>
            <a:noFill/>
          </a:ln>
        </p:spPr>
        <p:txBody>
          <a:bodyPr spcFirstLastPara="1" wrap="square" lIns="121900" tIns="121900" rIns="121900" bIns="121900" anchor="t" anchorCtr="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[START] [The_] [cat_]</a:t>
            </a:r>
            <a:endParaRPr kumimoji="0"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95" name="Google Shape;1395;p36"/>
          <p:cNvSpPr txBox="1"/>
          <p:nvPr/>
        </p:nvSpPr>
        <p:spPr>
          <a:xfrm>
            <a:off x="1181567" y="2032001"/>
            <a:ext cx="2517600" cy="492530"/>
          </a:xfrm>
          <a:prstGeom prst="rect">
            <a:avLst/>
          </a:prstGeom>
          <a:noFill/>
          <a:ln>
            <a:noFill/>
          </a:ln>
        </p:spPr>
        <p:txBody>
          <a:bodyPr spcFirstLastPara="1" wrap="square" lIns="121900" tIns="121900" rIns="121900" bIns="121900" anchor="t" anchorCtr="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 sz="1067" b="1" i="0" u="none" strike="noStrike" kern="1200" cap="none" spc="0" normalizeH="0" baseline="0" noProof="0">
                <a:ln>
                  <a:noFill/>
                </a:ln>
                <a:solidFill>
                  <a:srgbClr val="202124"/>
                </a:solidFill>
                <a:effectLst/>
                <a:uLnTx/>
                <a:uFillTx/>
                <a:latin typeface="Courier New"/>
                <a:ea typeface="Courier New"/>
                <a:cs typeface="Courier New"/>
                <a:sym typeface="Courier New"/>
              </a:rPr>
              <a:t>[sat_]</a:t>
            </a:r>
            <a:endParaRPr kumimoji="0" sz="24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1396" name="Google Shape;1396;p36"/>
          <p:cNvGrpSpPr/>
          <p:nvPr/>
        </p:nvGrpSpPr>
        <p:grpSpPr>
          <a:xfrm>
            <a:off x="8058400" y="1616201"/>
            <a:ext cx="4165600" cy="5252430"/>
            <a:chOff x="6043800" y="1212150"/>
            <a:chExt cx="3124200" cy="3939322"/>
          </a:xfrm>
        </p:grpSpPr>
        <p:pic>
          <p:nvPicPr>
            <p:cNvPr id="1397" name="Google Shape;1397;p36"/>
            <p:cNvPicPr preferRelativeResize="0"/>
            <p:nvPr/>
          </p:nvPicPr>
          <p:blipFill>
            <a:blip r:embed="rId3">
              <a:alphaModFix/>
            </a:blip>
            <a:stretch>
              <a:fillRect/>
            </a:stretch>
          </p:blipFill>
          <p:spPr>
            <a:xfrm>
              <a:off x="6666075" y="1838675"/>
              <a:ext cx="1812199" cy="2527501"/>
            </a:xfrm>
            <a:prstGeom prst="rect">
              <a:avLst/>
            </a:prstGeom>
            <a:noFill/>
            <a:ln>
              <a:noFill/>
            </a:ln>
          </p:spPr>
        </p:pic>
        <p:sp>
          <p:nvSpPr>
            <p:cNvPr id="1398" name="Google Shape;1398;p36"/>
            <p:cNvSpPr txBox="1"/>
            <p:nvPr/>
          </p:nvSpPr>
          <p:spPr>
            <a:xfrm>
              <a:off x="6043800" y="4412550"/>
              <a:ext cx="2971800" cy="738922"/>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Translate EN-DE: This is good.</a:t>
              </a:r>
              <a:endParaRPr kumimoji="0" sz="1067" b="0" i="0" u="none" strike="noStrike" kern="1200" cap="none" spc="0" normalizeH="0" baseline="0" noProof="0">
                <a:ln>
                  <a:noFill/>
                </a:ln>
                <a:solidFill>
                  <a:srgbClr val="202124"/>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Summarize: state authorities dispatched…</a:t>
              </a:r>
              <a:endParaRPr kumimoji="0" sz="1067" b="0" i="0" u="none" strike="noStrike" kern="1200" cap="none" spc="0" normalizeH="0" baseline="0" noProof="0">
                <a:ln>
                  <a:noFill/>
                </a:ln>
                <a:solidFill>
                  <a:srgbClr val="202124"/>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Is this toxic: You look beautiful today!</a:t>
              </a:r>
              <a:endParaRPr kumimoji="0" sz="1067" b="0" i="0" u="none" strike="noStrike" kern="1200" cap="none" spc="0" normalizeH="0" baseline="0" noProof="0">
                <a:ln>
                  <a:noFill/>
                </a:ln>
                <a:solidFill>
                  <a:srgbClr val="202124"/>
                </a:solidFill>
                <a:effectLst/>
                <a:uLnTx/>
                <a:uFillTx/>
                <a:latin typeface="Courier New"/>
                <a:ea typeface="Courier New"/>
                <a:cs typeface="Courier New"/>
                <a:sym typeface="Courier New"/>
              </a:endParaRPr>
            </a:p>
          </p:txBody>
        </p:sp>
        <p:sp>
          <p:nvSpPr>
            <p:cNvPr id="1399" name="Google Shape;1399;p36"/>
            <p:cNvSpPr txBox="1"/>
            <p:nvPr/>
          </p:nvSpPr>
          <p:spPr>
            <a:xfrm>
              <a:off x="6196200" y="1212150"/>
              <a:ext cx="2971800" cy="738922"/>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Das ist gut.</a:t>
              </a:r>
              <a:endParaRPr kumimoji="0" sz="1067" b="0" i="0" u="none" strike="noStrike" kern="1200" cap="none" spc="0" normalizeH="0" baseline="0" noProof="0">
                <a:ln>
                  <a:noFill/>
                </a:ln>
                <a:solidFill>
                  <a:srgbClr val="202124"/>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A storm in Attala caused 6 victims.</a:t>
              </a:r>
              <a:endParaRPr kumimoji="0" sz="1067" b="0" i="0" u="none" strike="noStrike" kern="1200" cap="none" spc="0" normalizeH="0" baseline="0" noProof="0">
                <a:ln>
                  <a:noFill/>
                </a:ln>
                <a:solidFill>
                  <a:srgbClr val="202124"/>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 sz="1067" b="0" i="0" u="none" strike="noStrike" kern="1200" cap="none" spc="0" normalizeH="0" baseline="0" noProof="0">
                  <a:ln>
                    <a:noFill/>
                  </a:ln>
                  <a:solidFill>
                    <a:srgbClr val="202124"/>
                  </a:solidFill>
                  <a:effectLst/>
                  <a:uLnTx/>
                  <a:uFillTx/>
                  <a:latin typeface="Courier New"/>
                  <a:ea typeface="Courier New"/>
                  <a:cs typeface="Courier New"/>
                  <a:sym typeface="Courier New"/>
                </a:rPr>
                <a:t>This is not toxic.</a:t>
              </a:r>
              <a:endParaRPr kumimoji="0" sz="1067" b="0" i="0" u="none" strike="noStrike" kern="1200" cap="none" spc="0" normalizeH="0" baseline="0" noProof="0">
                <a:ln>
                  <a:noFill/>
                </a:ln>
                <a:solidFill>
                  <a:srgbClr val="202124"/>
                </a:solidFill>
                <a:effectLst/>
                <a:uLnTx/>
                <a:uFillTx/>
                <a:latin typeface="Courier New"/>
                <a:ea typeface="Courier New"/>
                <a:cs typeface="Courier New"/>
                <a:sym typeface="Courier New"/>
              </a:endParaRPr>
            </a:p>
          </p:txBody>
        </p:sp>
      </p:grpSp>
      <p:sp>
        <p:nvSpPr>
          <p:cNvPr id="1400" name="Google Shape;1400;p36"/>
          <p:cNvSpPr txBox="1"/>
          <p:nvPr/>
        </p:nvSpPr>
        <p:spPr>
          <a:xfrm>
            <a:off x="-101600" y="6604000"/>
            <a:ext cx="4000000" cy="369291"/>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800" b="0" i="0" u="none" strike="noStrike" kern="1200" cap="none" spc="0" normalizeH="0" baseline="0" noProof="0">
                <a:ln>
                  <a:noFill/>
                </a:ln>
                <a:solidFill>
                  <a:srgbClr val="202124"/>
                </a:solidFill>
                <a:effectLst/>
                <a:uLnTx/>
                <a:uFillTx/>
                <a:latin typeface="Google Sans"/>
                <a:ea typeface="Google Sans"/>
                <a:cs typeface="Google Sans"/>
                <a:sym typeface="Google Sans"/>
              </a:rPr>
              <a:t>Transformer image source: "Attention Is All You Need" paper</a:t>
            </a:r>
            <a:endParaRPr kumimoji="0" sz="800" b="0" i="0" u="none" strike="noStrike" kern="1200" cap="none" spc="0" normalizeH="0" baseline="0" noProof="0">
              <a:ln>
                <a:noFill/>
              </a:ln>
              <a:solidFill>
                <a:srgbClr val="202124"/>
              </a:solidFill>
              <a:effectLst/>
              <a:uLnTx/>
              <a:uFillTx/>
              <a:latin typeface="Google Sans"/>
              <a:ea typeface="Google Sans"/>
              <a:cs typeface="Google Sans"/>
              <a:sym typeface="Google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8"/>
                                        </p:tgtEl>
                                        <p:attrNameLst>
                                          <p:attrName>style.visibility</p:attrName>
                                        </p:attrNameLst>
                                      </p:cBhvr>
                                      <p:to>
                                        <p:strVal val="visible"/>
                                      </p:to>
                                    </p:set>
                                    <p:animEffect transition="in" filter="fade">
                                      <p:cBhvr>
                                        <p:cTn id="7" dur="500"/>
                                        <p:tgtEl>
                                          <p:spTgt spid="13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6"/>
                                        </p:tgtEl>
                                        <p:attrNameLst>
                                          <p:attrName>style.visibility</p:attrName>
                                        </p:attrNameLst>
                                      </p:cBhvr>
                                      <p:to>
                                        <p:strVal val="visible"/>
                                      </p:to>
                                    </p:set>
                                    <p:animEffect transition="in" filter="fade">
                                      <p:cBhvr>
                                        <p:cTn id="12" dur="500"/>
                                        <p:tgtEl>
                                          <p:spTgt spid="1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9302B-B1DC-263D-0898-73D1BFB5B0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39CBB4-AC7E-BFB4-91FE-3B553A1FFC90}"/>
              </a:ext>
            </a:extLst>
          </p:cNvPr>
          <p:cNvSpPr>
            <a:spLocks noGrp="1"/>
          </p:cNvSpPr>
          <p:nvPr>
            <p:ph type="title"/>
          </p:nvPr>
        </p:nvSpPr>
        <p:spPr>
          <a:xfrm>
            <a:off x="838200" y="365125"/>
            <a:ext cx="10515600" cy="473075"/>
          </a:xfrm>
        </p:spPr>
        <p:txBody>
          <a:bodyPr>
            <a:noAutofit/>
          </a:bodyPr>
          <a:lstStyle/>
          <a:p>
            <a:r>
              <a:rPr lang="en-US" sz="2800" b="1">
                <a:latin typeface="Helvetica Neue"/>
              </a:rPr>
              <a:t>Language models are everywhere</a:t>
            </a:r>
          </a:p>
        </p:txBody>
      </p:sp>
      <p:pic>
        <p:nvPicPr>
          <p:cNvPr id="8" name="Picture 7" descr="A close up of a logo&#10;&#10;Description automatically generated">
            <a:extLst>
              <a:ext uri="{FF2B5EF4-FFF2-40B4-BE49-F238E27FC236}">
                <a16:creationId xmlns:a16="http://schemas.microsoft.com/office/drawing/2014/main" id="{CF917464-4830-5DC0-9509-8DD6000C9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063" y="1831181"/>
            <a:ext cx="9821737" cy="3195638"/>
          </a:xfrm>
          <a:prstGeom prst="rect">
            <a:avLst/>
          </a:prstGeom>
        </p:spPr>
      </p:pic>
      <p:sp>
        <p:nvSpPr>
          <p:cNvPr id="11" name="Oval 10">
            <a:extLst>
              <a:ext uri="{FF2B5EF4-FFF2-40B4-BE49-F238E27FC236}">
                <a16:creationId xmlns:a16="http://schemas.microsoft.com/office/drawing/2014/main" id="{62EE34E4-3DB1-CB12-CDDC-B5510B234123}"/>
              </a:ext>
            </a:extLst>
          </p:cNvPr>
          <p:cNvSpPr/>
          <p:nvPr/>
        </p:nvSpPr>
        <p:spPr>
          <a:xfrm>
            <a:off x="1732972" y="2335070"/>
            <a:ext cx="2676525" cy="9144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Oval 16">
            <a:extLst>
              <a:ext uri="{FF2B5EF4-FFF2-40B4-BE49-F238E27FC236}">
                <a16:creationId xmlns:a16="http://schemas.microsoft.com/office/drawing/2014/main" id="{794509CA-D5F9-6E84-9684-C20330DBC7CE}"/>
              </a:ext>
            </a:extLst>
          </p:cNvPr>
          <p:cNvSpPr/>
          <p:nvPr/>
        </p:nvSpPr>
        <p:spPr>
          <a:xfrm>
            <a:off x="4762806" y="2335070"/>
            <a:ext cx="3134285" cy="9144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Google Shape;150;g22857952a9e_0_169">
            <a:extLst>
              <a:ext uri="{FF2B5EF4-FFF2-40B4-BE49-F238E27FC236}">
                <a16:creationId xmlns:a16="http://schemas.microsoft.com/office/drawing/2014/main" id="{A1821CCB-B2F0-24E9-D9A5-75E96E60B2A5}"/>
              </a:ext>
            </a:extLst>
          </p:cNvPr>
          <p:cNvSpPr/>
          <p:nvPr/>
        </p:nvSpPr>
        <p:spPr>
          <a:xfrm>
            <a:off x="3071234" y="1913074"/>
            <a:ext cx="3029834" cy="34010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1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Small language models</a:t>
            </a:r>
            <a:endParaRPr kumimoji="0" sz="1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21" name="Oval 20">
            <a:extLst>
              <a:ext uri="{FF2B5EF4-FFF2-40B4-BE49-F238E27FC236}">
                <a16:creationId xmlns:a16="http://schemas.microsoft.com/office/drawing/2014/main" id="{A9E1444E-5088-AF18-B824-BEC3338D59F3}"/>
              </a:ext>
            </a:extLst>
          </p:cNvPr>
          <p:cNvSpPr/>
          <p:nvPr/>
        </p:nvSpPr>
        <p:spPr>
          <a:xfrm>
            <a:off x="3109335" y="3608530"/>
            <a:ext cx="3431166" cy="996293"/>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Oval 21">
            <a:extLst>
              <a:ext uri="{FF2B5EF4-FFF2-40B4-BE49-F238E27FC236}">
                <a16:creationId xmlns:a16="http://schemas.microsoft.com/office/drawing/2014/main" id="{A256E2D0-B0FD-FE84-7398-744928D50880}"/>
              </a:ext>
            </a:extLst>
          </p:cNvPr>
          <p:cNvSpPr/>
          <p:nvPr/>
        </p:nvSpPr>
        <p:spPr>
          <a:xfrm>
            <a:off x="6729844" y="3608531"/>
            <a:ext cx="3323937" cy="914400"/>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4F3B4801-3B3C-DBD8-8A6D-FB7A810704AA}"/>
              </a:ext>
            </a:extLst>
          </p:cNvPr>
          <p:cNvSpPr/>
          <p:nvPr/>
        </p:nvSpPr>
        <p:spPr>
          <a:xfrm>
            <a:off x="8096249" y="2295237"/>
            <a:ext cx="3323937" cy="914400"/>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TextBox 24">
            <a:extLst>
              <a:ext uri="{FF2B5EF4-FFF2-40B4-BE49-F238E27FC236}">
                <a16:creationId xmlns:a16="http://schemas.microsoft.com/office/drawing/2014/main" id="{D461A10C-DC81-B461-5F95-5AABD026B7B6}"/>
              </a:ext>
            </a:extLst>
          </p:cNvPr>
          <p:cNvSpPr txBox="1"/>
          <p:nvPr/>
        </p:nvSpPr>
        <p:spPr>
          <a:xfrm>
            <a:off x="18616" y="5453828"/>
            <a:ext cx="240953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https://gluebenchmark.com/</a:t>
            </a:r>
          </a:p>
        </p:txBody>
      </p:sp>
      <p:sp>
        <p:nvSpPr>
          <p:cNvPr id="27" name="TextBox 26">
            <a:extLst>
              <a:ext uri="{FF2B5EF4-FFF2-40B4-BE49-F238E27FC236}">
                <a16:creationId xmlns:a16="http://schemas.microsoft.com/office/drawing/2014/main" id="{4A09CDEE-C73F-41E8-3DEB-EFBC471FDAD1}"/>
              </a:ext>
            </a:extLst>
          </p:cNvPr>
          <p:cNvSpPr txBox="1"/>
          <p:nvPr/>
        </p:nvSpPr>
        <p:spPr>
          <a:xfrm>
            <a:off x="18616" y="5730827"/>
            <a:ext cx="610523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https://super.gluebenchmark.com/</a:t>
            </a:r>
          </a:p>
        </p:txBody>
      </p:sp>
      <p:sp>
        <p:nvSpPr>
          <p:cNvPr id="29" name="TextBox 28">
            <a:extLst>
              <a:ext uri="{FF2B5EF4-FFF2-40B4-BE49-F238E27FC236}">
                <a16:creationId xmlns:a16="http://schemas.microsoft.com/office/drawing/2014/main" id="{A80CA745-6DB7-246E-C92A-2A6320DE231C}"/>
              </a:ext>
            </a:extLst>
          </p:cNvPr>
          <p:cNvSpPr txBox="1"/>
          <p:nvPr/>
        </p:nvSpPr>
        <p:spPr>
          <a:xfrm>
            <a:off x="18616" y="6007826"/>
            <a:ext cx="610523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https://crfm.stanford.edu/helm/lite/latest/</a:t>
            </a:r>
          </a:p>
        </p:txBody>
      </p:sp>
      <p:sp>
        <p:nvSpPr>
          <p:cNvPr id="31" name="TextBox 30">
            <a:extLst>
              <a:ext uri="{FF2B5EF4-FFF2-40B4-BE49-F238E27FC236}">
                <a16:creationId xmlns:a16="http://schemas.microsoft.com/office/drawing/2014/main" id="{D341F3C0-65C4-B09D-CF32-EDE2CE2CF63D}"/>
              </a:ext>
            </a:extLst>
          </p:cNvPr>
          <p:cNvSpPr txBox="1"/>
          <p:nvPr/>
        </p:nvSpPr>
        <p:spPr>
          <a:xfrm>
            <a:off x="18616" y="6284825"/>
            <a:ext cx="610523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https://paperswithcode.com/dataset/mmlu</a:t>
            </a:r>
          </a:p>
        </p:txBody>
      </p:sp>
      <p:sp>
        <p:nvSpPr>
          <p:cNvPr id="33" name="TextBox 32">
            <a:extLst>
              <a:ext uri="{FF2B5EF4-FFF2-40B4-BE49-F238E27FC236}">
                <a16:creationId xmlns:a16="http://schemas.microsoft.com/office/drawing/2014/main" id="{770559A0-B6C4-53E6-5B3B-C4E4777B2F54}"/>
              </a:ext>
            </a:extLst>
          </p:cNvPr>
          <p:cNvSpPr txBox="1"/>
          <p:nvPr/>
        </p:nvSpPr>
        <p:spPr>
          <a:xfrm>
            <a:off x="18616" y="6531046"/>
            <a:ext cx="610523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https://paperswithcode.com/dataset/big-bench</a:t>
            </a:r>
          </a:p>
        </p:txBody>
      </p:sp>
      <p:sp>
        <p:nvSpPr>
          <p:cNvPr id="3" name="Footer Placeholder 4">
            <a:extLst>
              <a:ext uri="{FF2B5EF4-FFF2-40B4-BE49-F238E27FC236}">
                <a16:creationId xmlns:a16="http://schemas.microsoft.com/office/drawing/2014/main" id="{B1FFDBDF-F406-B6C1-B808-FBA210DA3341}"/>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DD30E507-539C-1B4D-64BC-CDE2012E29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021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21"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769b0234c6_0_103"/>
          <p:cNvSpPr txBox="1">
            <a:spLocks noGrp="1"/>
          </p:cNvSpPr>
          <p:nvPr>
            <p:ph type="title"/>
          </p:nvPr>
        </p:nvSpPr>
        <p:spPr>
          <a:xfrm>
            <a:off x="458100" y="74565"/>
            <a:ext cx="10515600" cy="958435"/>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b="1">
                <a:latin typeface="Helvetica Neue"/>
              </a:rPr>
              <a:t>BERT: Workflow</a:t>
            </a:r>
            <a:endParaRPr sz="2800" b="1">
              <a:latin typeface="Helvetica Neue"/>
            </a:endParaRPr>
          </a:p>
        </p:txBody>
      </p:sp>
      <p:pic>
        <p:nvPicPr>
          <p:cNvPr id="292" name="Google Shape;292;g2769b0234c6_0_103" descr="Diagram&#10;&#10;Description automatically generated with medium confidence"/>
          <p:cNvPicPr preferRelativeResize="0"/>
          <p:nvPr/>
        </p:nvPicPr>
        <p:blipFill rotWithShape="1">
          <a:blip r:embed="rId3">
            <a:alphaModFix/>
          </a:blip>
          <a:srcRect l="44424" t="13466" r="43665" b="71807"/>
          <a:stretch/>
        </p:blipFill>
        <p:spPr>
          <a:xfrm>
            <a:off x="9255618" y="5174066"/>
            <a:ext cx="998727" cy="475100"/>
          </a:xfrm>
          <a:prstGeom prst="rect">
            <a:avLst/>
          </a:prstGeom>
          <a:noFill/>
          <a:ln>
            <a:noFill/>
          </a:ln>
        </p:spPr>
      </p:pic>
      <p:pic>
        <p:nvPicPr>
          <p:cNvPr id="293" name="Google Shape;293;g2769b0234c6_0_103" descr="Diagram&#10;&#10;Description automatically generated with medium confidence"/>
          <p:cNvPicPr preferRelativeResize="0"/>
          <p:nvPr/>
        </p:nvPicPr>
        <p:blipFill rotWithShape="1">
          <a:blip r:embed="rId3">
            <a:alphaModFix/>
          </a:blip>
          <a:srcRect l="33043" t="13466" r="55046" b="71807"/>
          <a:stretch/>
        </p:blipFill>
        <p:spPr>
          <a:xfrm>
            <a:off x="8251806" y="5174066"/>
            <a:ext cx="998727" cy="475100"/>
          </a:xfrm>
          <a:prstGeom prst="rect">
            <a:avLst/>
          </a:prstGeom>
          <a:noFill/>
          <a:ln>
            <a:noFill/>
          </a:ln>
        </p:spPr>
      </p:pic>
      <p:pic>
        <p:nvPicPr>
          <p:cNvPr id="294" name="Google Shape;294;g2769b0234c6_0_103" descr="Diagram&#10;&#10;Description automatically generated with medium confidence"/>
          <p:cNvPicPr preferRelativeResize="0"/>
          <p:nvPr/>
        </p:nvPicPr>
        <p:blipFill rotWithShape="1">
          <a:blip r:embed="rId3">
            <a:alphaModFix/>
          </a:blip>
          <a:srcRect l="23402" t="13466" r="66647" b="74507"/>
          <a:stretch/>
        </p:blipFill>
        <p:spPr>
          <a:xfrm>
            <a:off x="7488628" y="5174079"/>
            <a:ext cx="834298" cy="387974"/>
          </a:xfrm>
          <a:prstGeom prst="rect">
            <a:avLst/>
          </a:prstGeom>
          <a:noFill/>
          <a:ln>
            <a:noFill/>
          </a:ln>
        </p:spPr>
      </p:pic>
      <p:sp>
        <p:nvSpPr>
          <p:cNvPr id="295" name="Google Shape;295;g2769b0234c6_0_103"/>
          <p:cNvSpPr/>
          <p:nvPr/>
        </p:nvSpPr>
        <p:spPr>
          <a:xfrm>
            <a:off x="9232235" y="5161854"/>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02" name="Google Shape;302;g2769b0234c6_0_103"/>
          <p:cNvSpPr txBox="1"/>
          <p:nvPr/>
        </p:nvSpPr>
        <p:spPr>
          <a:xfrm>
            <a:off x="6712214" y="2219392"/>
            <a:ext cx="559200" cy="646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w</a:t>
            </a:r>
            <a:r>
              <a:rPr kumimoji="0" lang="en-US" sz="2400" b="0" i="1" u="none" strike="noStrike" kern="1200" cap="none" spc="0" normalizeH="0" baseline="-25000" noProof="0">
                <a:ln>
                  <a:noFill/>
                </a:ln>
                <a:solidFill>
                  <a:prstClr val="black"/>
                </a:solidFill>
                <a:effectLst/>
                <a:uLnTx/>
                <a:uFillTx/>
                <a:latin typeface="Calibri"/>
                <a:ea typeface="Calibri"/>
                <a:cs typeface="Calibri"/>
                <a:sym typeface="Calibri"/>
              </a:rPr>
              <a:t>t</a:t>
            </a:r>
            <a:endParaRPr kumimoji="0" sz="2400" b="0" i="1" u="none" strike="noStrike" kern="1200" cap="none" spc="0" normalizeH="0" baseline="-25000" noProof="0">
              <a:ln>
                <a:noFill/>
              </a:ln>
              <a:solidFill>
                <a:prstClr val="black"/>
              </a:solidFill>
              <a:effectLst/>
              <a:uLnTx/>
              <a:uFillTx/>
              <a:latin typeface="Calibri"/>
              <a:ea typeface="Calibri"/>
              <a:cs typeface="Calibri"/>
              <a:sym typeface="Calibri"/>
            </a:endParaRPr>
          </a:p>
        </p:txBody>
      </p:sp>
      <p:sp>
        <p:nvSpPr>
          <p:cNvPr id="303" name="Google Shape;303;g2769b0234c6_0_103"/>
          <p:cNvSpPr txBox="1"/>
          <p:nvPr/>
        </p:nvSpPr>
        <p:spPr>
          <a:xfrm>
            <a:off x="6022126" y="2653517"/>
            <a:ext cx="24024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Current word</a:t>
            </a:r>
            <a:endParaRPr kumimoji="0" sz="2400" b="0" i="1"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304" name="Google Shape;304;g2769b0234c6_0_103"/>
          <p:cNvSpPr/>
          <p:nvPr/>
        </p:nvSpPr>
        <p:spPr>
          <a:xfrm>
            <a:off x="6096000" y="2750024"/>
            <a:ext cx="1764600" cy="3720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06" name="Google Shape;306;g2769b0234c6_0_103"/>
          <p:cNvSpPr txBox="1"/>
          <p:nvPr/>
        </p:nvSpPr>
        <p:spPr>
          <a:xfrm>
            <a:off x="4006800" y="2632032"/>
            <a:ext cx="20892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r>
              <a:rPr kumimoji="0" lang="en-US" sz="2400" b="0" i="0" u="none" strike="noStrike" kern="1200" cap="none" spc="0" normalizeH="0" baseline="0" noProof="0">
                <a:ln>
                  <a:noFill/>
                </a:ln>
                <a:solidFill>
                  <a:srgbClr val="CC4125"/>
                </a:solidFill>
                <a:effectLst/>
                <a:uLnTx/>
                <a:uFillTx/>
                <a:latin typeface="Calibri"/>
                <a:ea typeface="Calibri"/>
                <a:cs typeface="Calibri"/>
                <a:sym typeface="Calibri"/>
              </a:rPr>
              <a:t>Context word</a:t>
            </a: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endParaRPr kumimoji="0" sz="2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307" name="Google Shape;307;g2769b0234c6_0_103"/>
          <p:cNvSpPr txBox="1"/>
          <p:nvPr/>
        </p:nvSpPr>
        <p:spPr>
          <a:xfrm>
            <a:off x="2019737" y="2637687"/>
            <a:ext cx="20892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r>
              <a:rPr kumimoji="0" lang="en-US" sz="2400" b="0" i="0" u="none" strike="noStrike" kern="1200" cap="none" spc="0" normalizeH="0" baseline="0" noProof="0">
                <a:ln>
                  <a:noFill/>
                </a:ln>
                <a:solidFill>
                  <a:srgbClr val="CC4125"/>
                </a:solidFill>
                <a:effectLst/>
                <a:uLnTx/>
                <a:uFillTx/>
                <a:latin typeface="Calibri"/>
                <a:ea typeface="Calibri"/>
                <a:cs typeface="Calibri"/>
                <a:sym typeface="Calibri"/>
              </a:rPr>
              <a:t>Context word</a:t>
            </a: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endParaRPr kumimoji="0" sz="2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308" name="Google Shape;308;g2769b0234c6_0_103"/>
          <p:cNvSpPr txBox="1"/>
          <p:nvPr/>
        </p:nvSpPr>
        <p:spPr>
          <a:xfrm>
            <a:off x="4738800" y="2152944"/>
            <a:ext cx="777600" cy="646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w</a:t>
            </a:r>
            <a:r>
              <a:rPr kumimoji="0" lang="en-US" sz="2400" b="0" i="1" u="none" strike="noStrike" kern="1200" cap="none" spc="0" normalizeH="0" baseline="-25000" noProof="0">
                <a:ln>
                  <a:noFill/>
                </a:ln>
                <a:solidFill>
                  <a:prstClr val="black"/>
                </a:solidFill>
                <a:effectLst/>
                <a:uLnTx/>
                <a:uFillTx/>
                <a:latin typeface="Calibri"/>
                <a:ea typeface="Calibri"/>
                <a:cs typeface="Calibri"/>
                <a:sym typeface="Calibri"/>
              </a:rPr>
              <a:t>t-1</a:t>
            </a:r>
            <a:endParaRPr kumimoji="0" sz="2400" b="0" i="1" u="none" strike="noStrike" kern="1200" cap="none" spc="0" normalizeH="0" baseline="-25000" noProof="0">
              <a:ln>
                <a:noFill/>
              </a:ln>
              <a:solidFill>
                <a:prstClr val="black"/>
              </a:solidFill>
              <a:effectLst/>
              <a:uLnTx/>
              <a:uFillTx/>
              <a:latin typeface="Calibri"/>
              <a:ea typeface="Calibri"/>
              <a:cs typeface="Calibri"/>
              <a:sym typeface="Calibri"/>
            </a:endParaRPr>
          </a:p>
        </p:txBody>
      </p:sp>
      <p:sp>
        <p:nvSpPr>
          <p:cNvPr id="309" name="Google Shape;309;g2769b0234c6_0_103"/>
          <p:cNvSpPr txBox="1"/>
          <p:nvPr/>
        </p:nvSpPr>
        <p:spPr>
          <a:xfrm>
            <a:off x="2827937" y="2158599"/>
            <a:ext cx="777600" cy="646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w</a:t>
            </a:r>
            <a:r>
              <a:rPr kumimoji="0" lang="en-US" sz="2400" b="0" i="1" u="none" strike="noStrike" kern="1200" cap="none" spc="0" normalizeH="0" baseline="-25000" noProof="0">
                <a:ln>
                  <a:noFill/>
                </a:ln>
                <a:solidFill>
                  <a:prstClr val="black"/>
                </a:solidFill>
                <a:effectLst/>
                <a:uLnTx/>
                <a:uFillTx/>
                <a:latin typeface="Calibri"/>
                <a:ea typeface="Calibri"/>
                <a:cs typeface="Calibri"/>
                <a:sym typeface="Calibri"/>
              </a:rPr>
              <a:t>t-2</a:t>
            </a:r>
            <a:endParaRPr kumimoji="0" sz="2400" b="0" i="1" u="none" strike="noStrike" kern="1200" cap="none" spc="0" normalizeH="0" baseline="-25000" noProof="0">
              <a:ln>
                <a:noFill/>
              </a:ln>
              <a:solidFill>
                <a:prstClr val="black"/>
              </a:solidFill>
              <a:effectLst/>
              <a:uLnTx/>
              <a:uFillTx/>
              <a:latin typeface="Calibri"/>
              <a:ea typeface="Calibri"/>
              <a:cs typeface="Calibri"/>
              <a:sym typeface="Calibri"/>
            </a:endParaRPr>
          </a:p>
        </p:txBody>
      </p:sp>
      <p:pic>
        <p:nvPicPr>
          <p:cNvPr id="310" name="Google Shape;310;g2769b0234c6_0_103" descr="Diagram&#10;&#10;Description automatically generated with medium confidence"/>
          <p:cNvPicPr preferRelativeResize="0"/>
          <p:nvPr/>
        </p:nvPicPr>
        <p:blipFill rotWithShape="1">
          <a:blip r:embed="rId3">
            <a:alphaModFix/>
          </a:blip>
          <a:srcRect l="44424" t="13466" r="43665" b="71807"/>
          <a:stretch/>
        </p:blipFill>
        <p:spPr>
          <a:xfrm>
            <a:off x="6492449" y="1891355"/>
            <a:ext cx="998727" cy="475100"/>
          </a:xfrm>
          <a:prstGeom prst="rect">
            <a:avLst/>
          </a:prstGeom>
          <a:noFill/>
          <a:ln>
            <a:noFill/>
          </a:ln>
        </p:spPr>
      </p:pic>
      <p:pic>
        <p:nvPicPr>
          <p:cNvPr id="311" name="Google Shape;311;g2769b0234c6_0_103" descr="Diagram&#10;&#10;Description automatically generated with medium confidence"/>
          <p:cNvPicPr preferRelativeResize="0"/>
          <p:nvPr/>
        </p:nvPicPr>
        <p:blipFill rotWithShape="1">
          <a:blip r:embed="rId3">
            <a:alphaModFix/>
          </a:blip>
          <a:srcRect l="33042" t="13467" r="55046" b="74128"/>
          <a:stretch/>
        </p:blipFill>
        <p:spPr>
          <a:xfrm>
            <a:off x="4517675" y="1871942"/>
            <a:ext cx="998749" cy="400201"/>
          </a:xfrm>
          <a:prstGeom prst="rect">
            <a:avLst/>
          </a:prstGeom>
          <a:noFill/>
          <a:ln>
            <a:noFill/>
          </a:ln>
        </p:spPr>
      </p:pic>
      <p:pic>
        <p:nvPicPr>
          <p:cNvPr id="312" name="Google Shape;312;g2769b0234c6_0_103" descr="Diagram&#10;&#10;Description automatically generated with medium confidence"/>
          <p:cNvPicPr preferRelativeResize="0"/>
          <p:nvPr/>
        </p:nvPicPr>
        <p:blipFill rotWithShape="1">
          <a:blip r:embed="rId3">
            <a:alphaModFix/>
          </a:blip>
          <a:srcRect l="23402" t="13466" r="66647" b="74507"/>
          <a:stretch/>
        </p:blipFill>
        <p:spPr>
          <a:xfrm>
            <a:off x="2647196" y="1921149"/>
            <a:ext cx="834298" cy="387974"/>
          </a:xfrm>
          <a:prstGeom prst="rect">
            <a:avLst/>
          </a:prstGeom>
          <a:noFill/>
          <a:ln>
            <a:noFill/>
          </a:ln>
        </p:spPr>
      </p:pic>
      <p:sp>
        <p:nvSpPr>
          <p:cNvPr id="313" name="Google Shape;313;g2769b0234c6_0_103"/>
          <p:cNvSpPr/>
          <p:nvPr/>
        </p:nvSpPr>
        <p:spPr>
          <a:xfrm>
            <a:off x="6469062" y="1855264"/>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14" name="Google Shape;314;g2769b0234c6_0_103"/>
          <p:cNvSpPr txBox="1"/>
          <p:nvPr/>
        </p:nvSpPr>
        <p:spPr>
          <a:xfrm>
            <a:off x="58346" y="980865"/>
            <a:ext cx="5177700" cy="46163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1. Self-attention with Bi-directional context</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318" name="Google Shape;318;g2769b0234c6_0_103" descr="Diagram&#10;&#10;Description automatically generated with medium confidence"/>
          <p:cNvPicPr preferRelativeResize="0"/>
          <p:nvPr/>
        </p:nvPicPr>
        <p:blipFill rotWithShape="1">
          <a:blip r:embed="rId3">
            <a:alphaModFix/>
          </a:blip>
          <a:srcRect l="33043" t="13466" r="55046" b="71807"/>
          <a:stretch/>
        </p:blipFill>
        <p:spPr>
          <a:xfrm>
            <a:off x="915574" y="5180122"/>
            <a:ext cx="998727" cy="475100"/>
          </a:xfrm>
          <a:prstGeom prst="rect">
            <a:avLst/>
          </a:prstGeom>
          <a:noFill/>
          <a:ln>
            <a:noFill/>
          </a:ln>
        </p:spPr>
      </p:pic>
      <p:pic>
        <p:nvPicPr>
          <p:cNvPr id="319" name="Google Shape;319;g2769b0234c6_0_103" descr="Diagram&#10;&#10;Description automatically generated with medium confidence"/>
          <p:cNvPicPr preferRelativeResize="0"/>
          <p:nvPr/>
        </p:nvPicPr>
        <p:blipFill rotWithShape="1">
          <a:blip r:embed="rId3">
            <a:alphaModFix/>
          </a:blip>
          <a:srcRect l="23402" t="13466" r="66647" b="74507"/>
          <a:stretch/>
        </p:blipFill>
        <p:spPr>
          <a:xfrm>
            <a:off x="152396" y="5180135"/>
            <a:ext cx="834298" cy="387974"/>
          </a:xfrm>
          <a:prstGeom prst="rect">
            <a:avLst/>
          </a:prstGeom>
          <a:noFill/>
          <a:ln>
            <a:noFill/>
          </a:ln>
        </p:spPr>
      </p:pic>
      <p:pic>
        <p:nvPicPr>
          <p:cNvPr id="320" name="Google Shape;320;g2769b0234c6_0_103" descr="Graphical user interface&#10;&#10;Description automatically generated"/>
          <p:cNvPicPr preferRelativeResize="0"/>
          <p:nvPr/>
        </p:nvPicPr>
        <p:blipFill rotWithShape="1">
          <a:blip r:embed="rId4">
            <a:alphaModFix/>
          </a:blip>
          <a:srcRect l="50502"/>
          <a:stretch/>
        </p:blipFill>
        <p:spPr>
          <a:xfrm>
            <a:off x="4580975" y="4061614"/>
            <a:ext cx="2089201" cy="2372850"/>
          </a:xfrm>
          <a:prstGeom prst="rect">
            <a:avLst/>
          </a:prstGeom>
          <a:noFill/>
          <a:ln>
            <a:noFill/>
          </a:ln>
        </p:spPr>
      </p:pic>
      <p:sp>
        <p:nvSpPr>
          <p:cNvPr id="321" name="Google Shape;321;g2769b0234c6_0_103"/>
          <p:cNvSpPr/>
          <p:nvPr/>
        </p:nvSpPr>
        <p:spPr>
          <a:xfrm>
            <a:off x="1896003" y="5167910"/>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cxnSp>
        <p:nvCxnSpPr>
          <p:cNvPr id="322" name="Google Shape;322;g2769b0234c6_0_103"/>
          <p:cNvCxnSpPr/>
          <p:nvPr/>
        </p:nvCxnSpPr>
        <p:spPr>
          <a:xfrm>
            <a:off x="4127375" y="5405510"/>
            <a:ext cx="390300" cy="0"/>
          </a:xfrm>
          <a:prstGeom prst="straightConnector1">
            <a:avLst/>
          </a:prstGeom>
          <a:noFill/>
          <a:ln w="38100" cap="flat" cmpd="sng">
            <a:solidFill>
              <a:schemeClr val="dk2"/>
            </a:solidFill>
            <a:prstDash val="solid"/>
            <a:round/>
            <a:headEnd type="none" w="med" len="med"/>
            <a:tailEnd type="triangle" w="med" len="med"/>
          </a:ln>
        </p:spPr>
      </p:cxnSp>
      <p:sp>
        <p:nvSpPr>
          <p:cNvPr id="323" name="Google Shape;323;g2769b0234c6_0_103"/>
          <p:cNvSpPr txBox="1"/>
          <p:nvPr/>
        </p:nvSpPr>
        <p:spPr>
          <a:xfrm>
            <a:off x="58346" y="3512191"/>
            <a:ext cx="3700854" cy="46163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2. Masked language modeling (MLM)</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cxnSp>
        <p:nvCxnSpPr>
          <p:cNvPr id="329" name="Google Shape;329;g2769b0234c6_0_103"/>
          <p:cNvCxnSpPr/>
          <p:nvPr/>
        </p:nvCxnSpPr>
        <p:spPr>
          <a:xfrm>
            <a:off x="6796662" y="5405510"/>
            <a:ext cx="390300" cy="0"/>
          </a:xfrm>
          <a:prstGeom prst="straightConnector1">
            <a:avLst/>
          </a:prstGeom>
          <a:noFill/>
          <a:ln w="38100" cap="flat" cmpd="sng">
            <a:solidFill>
              <a:schemeClr val="dk2"/>
            </a:solidFill>
            <a:prstDash val="solid"/>
            <a:round/>
            <a:headEnd type="none" w="med" len="med"/>
            <a:tailEnd type="triangle" w="med" len="med"/>
          </a:ln>
        </p:spPr>
      </p:cxnSp>
      <p:sp>
        <p:nvSpPr>
          <p:cNvPr id="2" name="Google Shape;306;g2769b0234c6_0_103">
            <a:extLst>
              <a:ext uri="{FF2B5EF4-FFF2-40B4-BE49-F238E27FC236}">
                <a16:creationId xmlns:a16="http://schemas.microsoft.com/office/drawing/2014/main" id="{53351845-B0A1-B980-0C1B-52EFC17E0C26}"/>
              </a:ext>
            </a:extLst>
          </p:cNvPr>
          <p:cNvSpPr txBox="1"/>
          <p:nvPr/>
        </p:nvSpPr>
        <p:spPr>
          <a:xfrm>
            <a:off x="7996140" y="2637687"/>
            <a:ext cx="20892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r>
              <a:rPr kumimoji="0" lang="en-US" sz="2400" b="0" i="0" u="none" strike="noStrike" kern="1200" cap="none" spc="0" normalizeH="0" baseline="0" noProof="0">
                <a:ln>
                  <a:noFill/>
                </a:ln>
                <a:solidFill>
                  <a:srgbClr val="CC4125"/>
                </a:solidFill>
                <a:effectLst/>
                <a:uLnTx/>
                <a:uFillTx/>
                <a:latin typeface="Calibri"/>
                <a:ea typeface="Calibri"/>
                <a:cs typeface="Calibri"/>
                <a:sym typeface="Calibri"/>
              </a:rPr>
              <a:t>Context word</a:t>
            </a: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endParaRPr kumimoji="0" sz="2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3" name="Google Shape;308;g2769b0234c6_0_103">
            <a:extLst>
              <a:ext uri="{FF2B5EF4-FFF2-40B4-BE49-F238E27FC236}">
                <a16:creationId xmlns:a16="http://schemas.microsoft.com/office/drawing/2014/main" id="{BD613429-1480-8273-B418-EA5EE564D21F}"/>
              </a:ext>
            </a:extLst>
          </p:cNvPr>
          <p:cNvSpPr txBox="1"/>
          <p:nvPr/>
        </p:nvSpPr>
        <p:spPr>
          <a:xfrm>
            <a:off x="8728140" y="2158599"/>
            <a:ext cx="777600" cy="646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w</a:t>
            </a:r>
            <a:r>
              <a:rPr kumimoji="0" lang="en-US" sz="2400" b="0" i="1" u="none" strike="noStrike" kern="1200" cap="none" spc="0" normalizeH="0" baseline="-25000" noProof="0">
                <a:ln>
                  <a:noFill/>
                </a:ln>
                <a:solidFill>
                  <a:prstClr val="black"/>
                </a:solidFill>
                <a:effectLst/>
                <a:uLnTx/>
                <a:uFillTx/>
                <a:latin typeface="Calibri"/>
                <a:ea typeface="Calibri"/>
                <a:cs typeface="Calibri"/>
                <a:sym typeface="Calibri"/>
              </a:rPr>
              <a:t>t+1</a:t>
            </a:r>
            <a:endParaRPr kumimoji="0" sz="2400" b="0" i="1" u="none" strike="noStrike" kern="1200" cap="none" spc="0" normalizeH="0" baseline="-25000" noProof="0">
              <a:ln>
                <a:noFill/>
              </a:ln>
              <a:solidFill>
                <a:prstClr val="black"/>
              </a:solidFill>
              <a:effectLst/>
              <a:uLnTx/>
              <a:uFillTx/>
              <a:latin typeface="Calibri"/>
              <a:ea typeface="Calibri"/>
              <a:cs typeface="Calibri"/>
              <a:sym typeface="Calibri"/>
            </a:endParaRPr>
          </a:p>
        </p:txBody>
      </p:sp>
      <p:sp>
        <p:nvSpPr>
          <p:cNvPr id="5" name="Google Shape;307;g2769b0234c6_0_103">
            <a:extLst>
              <a:ext uri="{FF2B5EF4-FFF2-40B4-BE49-F238E27FC236}">
                <a16:creationId xmlns:a16="http://schemas.microsoft.com/office/drawing/2014/main" id="{B6D4AE25-1BC8-9931-564F-F25F0C0349EE}"/>
              </a:ext>
            </a:extLst>
          </p:cNvPr>
          <p:cNvSpPr txBox="1"/>
          <p:nvPr/>
        </p:nvSpPr>
        <p:spPr>
          <a:xfrm>
            <a:off x="9970154" y="2632032"/>
            <a:ext cx="20892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r>
              <a:rPr kumimoji="0" lang="en-US" sz="2400" b="0" i="0" u="none" strike="noStrike" kern="1200" cap="none" spc="0" normalizeH="0" baseline="0" noProof="0">
                <a:ln>
                  <a:noFill/>
                </a:ln>
                <a:solidFill>
                  <a:srgbClr val="CC4125"/>
                </a:solidFill>
                <a:effectLst/>
                <a:uLnTx/>
                <a:uFillTx/>
                <a:latin typeface="Calibri"/>
                <a:ea typeface="Calibri"/>
                <a:cs typeface="Calibri"/>
                <a:sym typeface="Calibri"/>
              </a:rPr>
              <a:t>Context word</a:t>
            </a: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endParaRPr kumimoji="0" sz="2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6" name="Google Shape;309;g2769b0234c6_0_103">
            <a:extLst>
              <a:ext uri="{FF2B5EF4-FFF2-40B4-BE49-F238E27FC236}">
                <a16:creationId xmlns:a16="http://schemas.microsoft.com/office/drawing/2014/main" id="{6659035F-4C33-DECC-4BE2-186C4AE0D1CD}"/>
              </a:ext>
            </a:extLst>
          </p:cNvPr>
          <p:cNvSpPr txBox="1"/>
          <p:nvPr/>
        </p:nvSpPr>
        <p:spPr>
          <a:xfrm>
            <a:off x="10778354" y="2152944"/>
            <a:ext cx="777600" cy="646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w</a:t>
            </a:r>
            <a:r>
              <a:rPr kumimoji="0" lang="en-US" sz="2400" b="0" i="1" u="none" strike="noStrike" kern="1200" cap="none" spc="0" normalizeH="0" baseline="-25000" noProof="0">
                <a:ln>
                  <a:noFill/>
                </a:ln>
                <a:solidFill>
                  <a:prstClr val="black"/>
                </a:solidFill>
                <a:effectLst/>
                <a:uLnTx/>
                <a:uFillTx/>
                <a:latin typeface="Calibri"/>
                <a:ea typeface="Calibri"/>
                <a:cs typeface="Calibri"/>
                <a:sym typeface="Calibri"/>
              </a:rPr>
              <a:t>t+2</a:t>
            </a:r>
            <a:endParaRPr kumimoji="0" sz="2400" b="0" i="1" u="none" strike="noStrike" kern="1200" cap="none" spc="0" normalizeH="0" baseline="-25000" noProof="0">
              <a:ln>
                <a:noFill/>
              </a:ln>
              <a:solidFill>
                <a:prstClr val="black"/>
              </a:solidFill>
              <a:effectLst/>
              <a:uLnTx/>
              <a:uFillTx/>
              <a:latin typeface="Calibri"/>
              <a:ea typeface="Calibri"/>
              <a:cs typeface="Calibri"/>
              <a:sym typeface="Calibri"/>
            </a:endParaRPr>
          </a:p>
        </p:txBody>
      </p:sp>
      <p:pic>
        <p:nvPicPr>
          <p:cNvPr id="8" name="Google Shape;358;p10" descr="Diagram&#10;&#10;Description automatically generated with medium confidence">
            <a:extLst>
              <a:ext uri="{FF2B5EF4-FFF2-40B4-BE49-F238E27FC236}">
                <a16:creationId xmlns:a16="http://schemas.microsoft.com/office/drawing/2014/main" id="{856A47BE-D2BE-C776-5DC4-3B8C464B9D9C}"/>
              </a:ext>
            </a:extLst>
          </p:cNvPr>
          <p:cNvPicPr preferRelativeResize="0"/>
          <p:nvPr/>
        </p:nvPicPr>
        <p:blipFill rotWithShape="1">
          <a:blip r:embed="rId3">
            <a:alphaModFix/>
          </a:blip>
          <a:srcRect l="56309" t="15788" r="32896" b="72382"/>
          <a:stretch/>
        </p:blipFill>
        <p:spPr>
          <a:xfrm>
            <a:off x="8588158" y="1927434"/>
            <a:ext cx="905164" cy="381689"/>
          </a:xfrm>
          <a:prstGeom prst="rect">
            <a:avLst/>
          </a:prstGeom>
          <a:noFill/>
          <a:ln>
            <a:noFill/>
          </a:ln>
        </p:spPr>
      </p:pic>
      <p:pic>
        <p:nvPicPr>
          <p:cNvPr id="9" name="Google Shape;358;p10" descr="Diagram&#10;&#10;Description automatically generated with medium confidence">
            <a:extLst>
              <a:ext uri="{FF2B5EF4-FFF2-40B4-BE49-F238E27FC236}">
                <a16:creationId xmlns:a16="http://schemas.microsoft.com/office/drawing/2014/main" id="{AF5DC8C3-77E8-39A8-028D-4CB38FB457FB}"/>
              </a:ext>
            </a:extLst>
          </p:cNvPr>
          <p:cNvPicPr preferRelativeResize="0"/>
          <p:nvPr/>
        </p:nvPicPr>
        <p:blipFill rotWithShape="1">
          <a:blip r:embed="rId3">
            <a:alphaModFix/>
          </a:blip>
          <a:srcRect l="66883" t="13369" r="24859" b="71808"/>
          <a:stretch/>
        </p:blipFill>
        <p:spPr>
          <a:xfrm>
            <a:off x="10668548" y="1853740"/>
            <a:ext cx="692412" cy="478247"/>
          </a:xfrm>
          <a:prstGeom prst="rect">
            <a:avLst/>
          </a:prstGeom>
          <a:noFill/>
          <a:ln>
            <a:noFill/>
          </a:ln>
        </p:spPr>
      </p:pic>
      <p:cxnSp>
        <p:nvCxnSpPr>
          <p:cNvPr id="12" name="Connector: Curved 11">
            <a:extLst>
              <a:ext uri="{FF2B5EF4-FFF2-40B4-BE49-F238E27FC236}">
                <a16:creationId xmlns:a16="http://schemas.microsoft.com/office/drawing/2014/main" id="{F7A42AB8-5284-C7C0-DA1D-BA2BDC58BF01}"/>
              </a:ext>
            </a:extLst>
          </p:cNvPr>
          <p:cNvCxnSpPr>
            <a:cxnSpLocks/>
            <a:stCxn id="313" idx="0"/>
            <a:endCxn id="311" idx="0"/>
          </p:cNvCxnSpPr>
          <p:nvPr/>
        </p:nvCxnSpPr>
        <p:spPr>
          <a:xfrm rot="16200000" flipH="1" flipV="1">
            <a:off x="5996092" y="876222"/>
            <a:ext cx="16678" cy="1974762"/>
          </a:xfrm>
          <a:prstGeom prst="curvedConnector3">
            <a:avLst>
              <a:gd name="adj1" fmla="val -137066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07EDE602-801F-5EC3-19E1-04CD70291F32}"/>
              </a:ext>
            </a:extLst>
          </p:cNvPr>
          <p:cNvCxnSpPr>
            <a:cxnSpLocks/>
            <a:stCxn id="313" idx="0"/>
            <a:endCxn id="312" idx="0"/>
          </p:cNvCxnSpPr>
          <p:nvPr/>
        </p:nvCxnSpPr>
        <p:spPr>
          <a:xfrm rot="16200000" flipH="1" flipV="1">
            <a:off x="4995136" y="-75528"/>
            <a:ext cx="65885" cy="3927467"/>
          </a:xfrm>
          <a:prstGeom prst="curvedConnector3">
            <a:avLst>
              <a:gd name="adj1" fmla="val -66940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ctor: Curved 22">
            <a:extLst>
              <a:ext uri="{FF2B5EF4-FFF2-40B4-BE49-F238E27FC236}">
                <a16:creationId xmlns:a16="http://schemas.microsoft.com/office/drawing/2014/main" id="{A1C12FC6-5754-4B75-46F0-D5BFF03B9DC3}"/>
              </a:ext>
            </a:extLst>
          </p:cNvPr>
          <p:cNvCxnSpPr>
            <a:cxnSpLocks/>
            <a:stCxn id="313" idx="0"/>
            <a:endCxn id="8" idx="0"/>
          </p:cNvCxnSpPr>
          <p:nvPr/>
        </p:nvCxnSpPr>
        <p:spPr>
          <a:xfrm rot="16200000" flipH="1">
            <a:off x="7980191" y="866885"/>
            <a:ext cx="72170" cy="2048928"/>
          </a:xfrm>
          <a:prstGeom prst="curvedConnector3">
            <a:avLst>
              <a:gd name="adj1" fmla="val -31675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59B9D379-3B74-9007-98E3-01F33EB67523}"/>
              </a:ext>
            </a:extLst>
          </p:cNvPr>
          <p:cNvCxnSpPr>
            <a:cxnSpLocks/>
            <a:stCxn id="313" idx="0"/>
            <a:endCxn id="9" idx="0"/>
          </p:cNvCxnSpPr>
          <p:nvPr/>
        </p:nvCxnSpPr>
        <p:spPr>
          <a:xfrm rot="5400000" flipH="1" flipV="1">
            <a:off x="9002521" y="-156969"/>
            <a:ext cx="1524" cy="4022942"/>
          </a:xfrm>
          <a:prstGeom prst="curvedConnector3">
            <a:avLst>
              <a:gd name="adj1" fmla="val 30251509"/>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A70D092-5FE8-3428-55E5-8733190B81DB}"/>
              </a:ext>
            </a:extLst>
          </p:cNvPr>
          <p:cNvSpPr txBox="1"/>
          <p:nvPr/>
        </p:nvSpPr>
        <p:spPr>
          <a:xfrm>
            <a:off x="1963990" y="5220844"/>
            <a:ext cx="954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110004020202020204"/>
                <a:ea typeface="+mn-ea"/>
                <a:cs typeface="+mn-cs"/>
              </a:rPr>
              <a:t>[MASK]</a:t>
            </a:r>
          </a:p>
        </p:txBody>
      </p:sp>
      <p:pic>
        <p:nvPicPr>
          <p:cNvPr id="31" name="Google Shape;358;p10" descr="Diagram&#10;&#10;Description automatically generated with medium confidence">
            <a:extLst>
              <a:ext uri="{FF2B5EF4-FFF2-40B4-BE49-F238E27FC236}">
                <a16:creationId xmlns:a16="http://schemas.microsoft.com/office/drawing/2014/main" id="{E947D6C4-8B46-FBAF-9400-65698F065767}"/>
              </a:ext>
            </a:extLst>
          </p:cNvPr>
          <p:cNvPicPr preferRelativeResize="0"/>
          <p:nvPr/>
        </p:nvPicPr>
        <p:blipFill rotWithShape="1">
          <a:blip r:embed="rId3">
            <a:alphaModFix/>
          </a:blip>
          <a:srcRect l="56309" t="15788" r="32896" b="72382"/>
          <a:stretch/>
        </p:blipFill>
        <p:spPr>
          <a:xfrm>
            <a:off x="3059208" y="5248039"/>
            <a:ext cx="905164" cy="381689"/>
          </a:xfrm>
          <a:prstGeom prst="rect">
            <a:avLst/>
          </a:prstGeom>
          <a:noFill/>
          <a:ln>
            <a:noFill/>
          </a:ln>
        </p:spPr>
      </p:pic>
      <p:pic>
        <p:nvPicPr>
          <p:cNvPr id="32" name="Google Shape;358;p10" descr="Diagram&#10;&#10;Description automatically generated with medium confidence">
            <a:extLst>
              <a:ext uri="{FF2B5EF4-FFF2-40B4-BE49-F238E27FC236}">
                <a16:creationId xmlns:a16="http://schemas.microsoft.com/office/drawing/2014/main" id="{38E91F3D-582B-1EAA-2F4B-44BAE24C625B}"/>
              </a:ext>
            </a:extLst>
          </p:cNvPr>
          <p:cNvPicPr preferRelativeResize="0"/>
          <p:nvPr/>
        </p:nvPicPr>
        <p:blipFill rotWithShape="1">
          <a:blip r:embed="rId3">
            <a:alphaModFix/>
          </a:blip>
          <a:srcRect l="56309" t="15788" r="32896" b="72382"/>
          <a:stretch/>
        </p:blipFill>
        <p:spPr>
          <a:xfrm>
            <a:off x="10379581" y="5205873"/>
            <a:ext cx="905164" cy="381689"/>
          </a:xfrm>
          <a:prstGeom prst="rect">
            <a:avLst/>
          </a:prstGeom>
          <a:noFill/>
          <a:ln>
            <a:noFill/>
          </a:ln>
        </p:spPr>
      </p:pic>
      <p:sp>
        <p:nvSpPr>
          <p:cNvPr id="4" name="Footer Placeholder 4">
            <a:extLst>
              <a:ext uri="{FF2B5EF4-FFF2-40B4-BE49-F238E27FC236}">
                <a16:creationId xmlns:a16="http://schemas.microsoft.com/office/drawing/2014/main" id="{BFD3DB55-A262-B887-43CF-257C57AEC263}"/>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163C8EA9-582E-0FB5-273D-0026424238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2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9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9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9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9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animBg="1"/>
      <p:bldP spid="302" grpId="0"/>
      <p:bldP spid="303" grpId="0"/>
      <p:bldP spid="304" grpId="0" animBg="1"/>
      <p:bldP spid="306" grpId="0"/>
      <p:bldP spid="307" grpId="0"/>
      <p:bldP spid="308" grpId="0"/>
      <p:bldP spid="309" grpId="0"/>
      <p:bldP spid="313" grpId="0" animBg="1"/>
      <p:bldP spid="314" grpId="0"/>
      <p:bldP spid="321" grpId="0" animBg="1"/>
      <p:bldP spid="323" grpId="0"/>
      <p:bldP spid="2" grpId="0"/>
      <p:bldP spid="3" grpId="0"/>
      <p:bldP spid="5" grpId="0"/>
      <p:bldP spid="6"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F7B7A753-D4F4-F401-D65A-07A5B0EE0E25}"/>
            </a:ext>
          </a:extLst>
        </p:cNvPr>
        <p:cNvGrpSpPr/>
        <p:nvPr/>
      </p:nvGrpSpPr>
      <p:grpSpPr>
        <a:xfrm>
          <a:off x="0" y="0"/>
          <a:ext cx="0" cy="0"/>
          <a:chOff x="0" y="0"/>
          <a:chExt cx="0" cy="0"/>
        </a:xfrm>
      </p:grpSpPr>
      <p:sp>
        <p:nvSpPr>
          <p:cNvPr id="283" name="Google Shape;283;g2769b0234c6_0_103">
            <a:extLst>
              <a:ext uri="{FF2B5EF4-FFF2-40B4-BE49-F238E27FC236}">
                <a16:creationId xmlns:a16="http://schemas.microsoft.com/office/drawing/2014/main" id="{BB604BFF-EC9A-2C16-005E-ABBC6E0AE3E6}"/>
              </a:ext>
            </a:extLst>
          </p:cNvPr>
          <p:cNvSpPr txBox="1">
            <a:spLocks noGrp="1"/>
          </p:cNvSpPr>
          <p:nvPr>
            <p:ph type="title"/>
          </p:nvPr>
        </p:nvSpPr>
        <p:spPr>
          <a:xfrm>
            <a:off x="458100" y="74565"/>
            <a:ext cx="10515600" cy="958435"/>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b="1">
                <a:latin typeface="Helvetica Neue"/>
              </a:rPr>
              <a:t>GPT2: Workflow</a:t>
            </a:r>
            <a:endParaRPr sz="2800" b="1">
              <a:latin typeface="Helvetica Neue"/>
            </a:endParaRPr>
          </a:p>
        </p:txBody>
      </p:sp>
      <p:pic>
        <p:nvPicPr>
          <p:cNvPr id="293" name="Google Shape;293;g2769b0234c6_0_103" descr="Diagram&#10;&#10;Description automatically generated with medium confidence">
            <a:extLst>
              <a:ext uri="{FF2B5EF4-FFF2-40B4-BE49-F238E27FC236}">
                <a16:creationId xmlns:a16="http://schemas.microsoft.com/office/drawing/2014/main" id="{FB474627-CADA-4E18-5908-89FF85202D83}"/>
              </a:ext>
            </a:extLst>
          </p:cNvPr>
          <p:cNvPicPr preferRelativeResize="0"/>
          <p:nvPr/>
        </p:nvPicPr>
        <p:blipFill rotWithShape="1">
          <a:blip r:embed="rId3">
            <a:alphaModFix/>
          </a:blip>
          <a:srcRect l="33043" t="13466" r="55046" b="71807"/>
          <a:stretch/>
        </p:blipFill>
        <p:spPr>
          <a:xfrm>
            <a:off x="8251806" y="5250266"/>
            <a:ext cx="998727" cy="475100"/>
          </a:xfrm>
          <a:prstGeom prst="rect">
            <a:avLst/>
          </a:prstGeom>
          <a:noFill/>
          <a:ln>
            <a:noFill/>
          </a:ln>
        </p:spPr>
      </p:pic>
      <p:pic>
        <p:nvPicPr>
          <p:cNvPr id="294" name="Google Shape;294;g2769b0234c6_0_103" descr="Diagram&#10;&#10;Description automatically generated with medium confidence">
            <a:extLst>
              <a:ext uri="{FF2B5EF4-FFF2-40B4-BE49-F238E27FC236}">
                <a16:creationId xmlns:a16="http://schemas.microsoft.com/office/drawing/2014/main" id="{27AD8880-B657-CC65-96C0-F266B3966E56}"/>
              </a:ext>
            </a:extLst>
          </p:cNvPr>
          <p:cNvPicPr preferRelativeResize="0"/>
          <p:nvPr/>
        </p:nvPicPr>
        <p:blipFill rotWithShape="1">
          <a:blip r:embed="rId3">
            <a:alphaModFix/>
          </a:blip>
          <a:srcRect l="23402" t="13466" r="66647" b="74507"/>
          <a:stretch/>
        </p:blipFill>
        <p:spPr>
          <a:xfrm>
            <a:off x="7488628" y="5250279"/>
            <a:ext cx="834298" cy="387974"/>
          </a:xfrm>
          <a:prstGeom prst="rect">
            <a:avLst/>
          </a:prstGeom>
          <a:noFill/>
          <a:ln>
            <a:noFill/>
          </a:ln>
        </p:spPr>
      </p:pic>
      <p:sp>
        <p:nvSpPr>
          <p:cNvPr id="302" name="Google Shape;302;g2769b0234c6_0_103">
            <a:extLst>
              <a:ext uri="{FF2B5EF4-FFF2-40B4-BE49-F238E27FC236}">
                <a16:creationId xmlns:a16="http://schemas.microsoft.com/office/drawing/2014/main" id="{51C5028C-6E48-F4B1-9A38-C1357D540E98}"/>
              </a:ext>
            </a:extLst>
          </p:cNvPr>
          <p:cNvSpPr txBox="1"/>
          <p:nvPr/>
        </p:nvSpPr>
        <p:spPr>
          <a:xfrm>
            <a:off x="6712214" y="2219392"/>
            <a:ext cx="559200" cy="646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w</a:t>
            </a:r>
            <a:r>
              <a:rPr kumimoji="0" lang="en-US" sz="2400" b="0" i="1" u="none" strike="noStrike" kern="1200" cap="none" spc="0" normalizeH="0" baseline="-25000" noProof="0">
                <a:ln>
                  <a:noFill/>
                </a:ln>
                <a:solidFill>
                  <a:prstClr val="black"/>
                </a:solidFill>
                <a:effectLst/>
                <a:uLnTx/>
                <a:uFillTx/>
                <a:latin typeface="Calibri"/>
                <a:ea typeface="Calibri"/>
                <a:cs typeface="Calibri"/>
                <a:sym typeface="Calibri"/>
              </a:rPr>
              <a:t>t</a:t>
            </a:r>
            <a:endParaRPr kumimoji="0" sz="2400" b="0" i="1" u="none" strike="noStrike" kern="1200" cap="none" spc="0" normalizeH="0" baseline="-25000" noProof="0">
              <a:ln>
                <a:noFill/>
              </a:ln>
              <a:solidFill>
                <a:prstClr val="black"/>
              </a:solidFill>
              <a:effectLst/>
              <a:uLnTx/>
              <a:uFillTx/>
              <a:latin typeface="Calibri"/>
              <a:ea typeface="Calibri"/>
              <a:cs typeface="Calibri"/>
              <a:sym typeface="Calibri"/>
            </a:endParaRPr>
          </a:p>
        </p:txBody>
      </p:sp>
      <p:sp>
        <p:nvSpPr>
          <p:cNvPr id="303" name="Google Shape;303;g2769b0234c6_0_103">
            <a:extLst>
              <a:ext uri="{FF2B5EF4-FFF2-40B4-BE49-F238E27FC236}">
                <a16:creationId xmlns:a16="http://schemas.microsoft.com/office/drawing/2014/main" id="{68E38AB0-08DF-CCD6-E20A-D2C9EABD999B}"/>
              </a:ext>
            </a:extLst>
          </p:cNvPr>
          <p:cNvSpPr txBox="1"/>
          <p:nvPr/>
        </p:nvSpPr>
        <p:spPr>
          <a:xfrm>
            <a:off x="6022126" y="2653517"/>
            <a:ext cx="24024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Current word</a:t>
            </a:r>
            <a:endParaRPr kumimoji="0" sz="2400" b="0" i="1"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304" name="Google Shape;304;g2769b0234c6_0_103">
            <a:extLst>
              <a:ext uri="{FF2B5EF4-FFF2-40B4-BE49-F238E27FC236}">
                <a16:creationId xmlns:a16="http://schemas.microsoft.com/office/drawing/2014/main" id="{C1499987-A46A-2BE3-D66D-0EAF1A2B5055}"/>
              </a:ext>
            </a:extLst>
          </p:cNvPr>
          <p:cNvSpPr/>
          <p:nvPr/>
        </p:nvSpPr>
        <p:spPr>
          <a:xfrm>
            <a:off x="6096000" y="2750024"/>
            <a:ext cx="1764600" cy="3720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06" name="Google Shape;306;g2769b0234c6_0_103">
            <a:extLst>
              <a:ext uri="{FF2B5EF4-FFF2-40B4-BE49-F238E27FC236}">
                <a16:creationId xmlns:a16="http://schemas.microsoft.com/office/drawing/2014/main" id="{30A771C7-C5B2-6D7A-888D-3809D83FA65D}"/>
              </a:ext>
            </a:extLst>
          </p:cNvPr>
          <p:cNvSpPr txBox="1"/>
          <p:nvPr/>
        </p:nvSpPr>
        <p:spPr>
          <a:xfrm>
            <a:off x="4006800" y="2632032"/>
            <a:ext cx="20892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r>
              <a:rPr kumimoji="0" lang="en-US" sz="2400" b="0" i="0" u="none" strike="noStrike" kern="1200" cap="none" spc="0" normalizeH="0" baseline="0" noProof="0">
                <a:ln>
                  <a:noFill/>
                </a:ln>
                <a:solidFill>
                  <a:srgbClr val="CC4125"/>
                </a:solidFill>
                <a:effectLst/>
                <a:uLnTx/>
                <a:uFillTx/>
                <a:latin typeface="Calibri"/>
                <a:ea typeface="Calibri"/>
                <a:cs typeface="Calibri"/>
                <a:sym typeface="Calibri"/>
              </a:rPr>
              <a:t>Context word</a:t>
            </a: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endParaRPr kumimoji="0" sz="2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307" name="Google Shape;307;g2769b0234c6_0_103">
            <a:extLst>
              <a:ext uri="{FF2B5EF4-FFF2-40B4-BE49-F238E27FC236}">
                <a16:creationId xmlns:a16="http://schemas.microsoft.com/office/drawing/2014/main" id="{3A35CE01-EAD2-173A-47A8-C4E3A298C609}"/>
              </a:ext>
            </a:extLst>
          </p:cNvPr>
          <p:cNvSpPr txBox="1"/>
          <p:nvPr/>
        </p:nvSpPr>
        <p:spPr>
          <a:xfrm>
            <a:off x="2019737" y="2637687"/>
            <a:ext cx="20892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r>
              <a:rPr kumimoji="0" lang="en-US" sz="2400" b="0" i="0" u="none" strike="noStrike" kern="1200" cap="none" spc="0" normalizeH="0" baseline="0" noProof="0">
                <a:ln>
                  <a:noFill/>
                </a:ln>
                <a:solidFill>
                  <a:srgbClr val="CC4125"/>
                </a:solidFill>
                <a:effectLst/>
                <a:uLnTx/>
                <a:uFillTx/>
                <a:latin typeface="Calibri"/>
                <a:ea typeface="Calibri"/>
                <a:cs typeface="Calibri"/>
                <a:sym typeface="Calibri"/>
              </a:rPr>
              <a:t>Context word</a:t>
            </a:r>
            <a:r>
              <a:rPr kumimoji="0" lang="en-US" sz="2400" b="0" i="0" u="none" strike="noStrike" kern="1200" cap="none" spc="0" normalizeH="0" baseline="0" noProof="0">
                <a:ln>
                  <a:noFill/>
                </a:ln>
                <a:solidFill>
                  <a:prstClr val="black"/>
                </a:solidFill>
                <a:effectLst/>
                <a:uLnTx/>
                <a:uFillTx/>
                <a:latin typeface="Calibri"/>
                <a:ea typeface="Calibri"/>
                <a:cs typeface="Calibri"/>
                <a:sym typeface="Calibri"/>
              </a:rPr>
              <a:t>]</a:t>
            </a:r>
            <a:endParaRPr kumimoji="0" sz="2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308" name="Google Shape;308;g2769b0234c6_0_103">
            <a:extLst>
              <a:ext uri="{FF2B5EF4-FFF2-40B4-BE49-F238E27FC236}">
                <a16:creationId xmlns:a16="http://schemas.microsoft.com/office/drawing/2014/main" id="{D2D1A4F7-83E0-EE3B-6D1E-812F96AC2375}"/>
              </a:ext>
            </a:extLst>
          </p:cNvPr>
          <p:cNvSpPr txBox="1"/>
          <p:nvPr/>
        </p:nvSpPr>
        <p:spPr>
          <a:xfrm>
            <a:off x="4738800" y="2152944"/>
            <a:ext cx="777600" cy="646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w</a:t>
            </a:r>
            <a:r>
              <a:rPr kumimoji="0" lang="en-US" sz="2400" b="0" i="1" u="none" strike="noStrike" kern="1200" cap="none" spc="0" normalizeH="0" baseline="-25000" noProof="0">
                <a:ln>
                  <a:noFill/>
                </a:ln>
                <a:solidFill>
                  <a:prstClr val="black"/>
                </a:solidFill>
                <a:effectLst/>
                <a:uLnTx/>
                <a:uFillTx/>
                <a:latin typeface="Calibri"/>
                <a:ea typeface="Calibri"/>
                <a:cs typeface="Calibri"/>
                <a:sym typeface="Calibri"/>
              </a:rPr>
              <a:t>t-1</a:t>
            </a:r>
            <a:endParaRPr kumimoji="0" sz="2400" b="0" i="1" u="none" strike="noStrike" kern="1200" cap="none" spc="0" normalizeH="0" baseline="-25000" noProof="0">
              <a:ln>
                <a:noFill/>
              </a:ln>
              <a:solidFill>
                <a:prstClr val="black"/>
              </a:solidFill>
              <a:effectLst/>
              <a:uLnTx/>
              <a:uFillTx/>
              <a:latin typeface="Calibri"/>
              <a:ea typeface="Calibri"/>
              <a:cs typeface="Calibri"/>
              <a:sym typeface="Calibri"/>
            </a:endParaRPr>
          </a:p>
        </p:txBody>
      </p:sp>
      <p:sp>
        <p:nvSpPr>
          <p:cNvPr id="309" name="Google Shape;309;g2769b0234c6_0_103">
            <a:extLst>
              <a:ext uri="{FF2B5EF4-FFF2-40B4-BE49-F238E27FC236}">
                <a16:creationId xmlns:a16="http://schemas.microsoft.com/office/drawing/2014/main" id="{4960EADD-BBE9-BF07-36DF-5932AE6B0FFC}"/>
              </a:ext>
            </a:extLst>
          </p:cNvPr>
          <p:cNvSpPr txBox="1"/>
          <p:nvPr/>
        </p:nvSpPr>
        <p:spPr>
          <a:xfrm>
            <a:off x="2827937" y="2158599"/>
            <a:ext cx="777600" cy="646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a:ea typeface="Calibri"/>
                <a:cs typeface="Calibri"/>
                <a:sym typeface="Calibri"/>
              </a:rPr>
              <a:t>w</a:t>
            </a:r>
            <a:r>
              <a:rPr kumimoji="0" lang="en-US" sz="2400" b="0" i="1" u="none" strike="noStrike" kern="1200" cap="none" spc="0" normalizeH="0" baseline="-25000" noProof="0">
                <a:ln>
                  <a:noFill/>
                </a:ln>
                <a:solidFill>
                  <a:prstClr val="black"/>
                </a:solidFill>
                <a:effectLst/>
                <a:uLnTx/>
                <a:uFillTx/>
                <a:latin typeface="Calibri"/>
                <a:ea typeface="Calibri"/>
                <a:cs typeface="Calibri"/>
                <a:sym typeface="Calibri"/>
              </a:rPr>
              <a:t>t-2</a:t>
            </a:r>
            <a:endParaRPr kumimoji="0" sz="2400" b="0" i="1" u="none" strike="noStrike" kern="1200" cap="none" spc="0" normalizeH="0" baseline="-25000" noProof="0">
              <a:ln>
                <a:noFill/>
              </a:ln>
              <a:solidFill>
                <a:prstClr val="black"/>
              </a:solidFill>
              <a:effectLst/>
              <a:uLnTx/>
              <a:uFillTx/>
              <a:latin typeface="Calibri"/>
              <a:ea typeface="Calibri"/>
              <a:cs typeface="Calibri"/>
              <a:sym typeface="Calibri"/>
            </a:endParaRPr>
          </a:p>
        </p:txBody>
      </p:sp>
      <p:pic>
        <p:nvPicPr>
          <p:cNvPr id="310" name="Google Shape;310;g2769b0234c6_0_103" descr="Diagram&#10;&#10;Description automatically generated with medium confidence">
            <a:extLst>
              <a:ext uri="{FF2B5EF4-FFF2-40B4-BE49-F238E27FC236}">
                <a16:creationId xmlns:a16="http://schemas.microsoft.com/office/drawing/2014/main" id="{A60E2342-DF81-1F32-BEEF-D6F5511F1B82}"/>
              </a:ext>
            </a:extLst>
          </p:cNvPr>
          <p:cNvPicPr preferRelativeResize="0"/>
          <p:nvPr/>
        </p:nvPicPr>
        <p:blipFill rotWithShape="1">
          <a:blip r:embed="rId3">
            <a:alphaModFix/>
          </a:blip>
          <a:srcRect l="44424" t="13466" r="43665" b="71807"/>
          <a:stretch/>
        </p:blipFill>
        <p:spPr>
          <a:xfrm>
            <a:off x="6492449" y="1891355"/>
            <a:ext cx="998727" cy="475100"/>
          </a:xfrm>
          <a:prstGeom prst="rect">
            <a:avLst/>
          </a:prstGeom>
          <a:noFill/>
          <a:ln>
            <a:noFill/>
          </a:ln>
        </p:spPr>
      </p:pic>
      <p:pic>
        <p:nvPicPr>
          <p:cNvPr id="311" name="Google Shape;311;g2769b0234c6_0_103" descr="Diagram&#10;&#10;Description automatically generated with medium confidence">
            <a:extLst>
              <a:ext uri="{FF2B5EF4-FFF2-40B4-BE49-F238E27FC236}">
                <a16:creationId xmlns:a16="http://schemas.microsoft.com/office/drawing/2014/main" id="{DC061F54-FA67-EF04-9D0F-02CC9C7F92AE}"/>
              </a:ext>
            </a:extLst>
          </p:cNvPr>
          <p:cNvPicPr preferRelativeResize="0"/>
          <p:nvPr/>
        </p:nvPicPr>
        <p:blipFill rotWithShape="1">
          <a:blip r:embed="rId3">
            <a:alphaModFix/>
          </a:blip>
          <a:srcRect l="33042" t="13467" r="55046" b="74128"/>
          <a:stretch/>
        </p:blipFill>
        <p:spPr>
          <a:xfrm>
            <a:off x="4517675" y="1871942"/>
            <a:ext cx="998749" cy="400201"/>
          </a:xfrm>
          <a:prstGeom prst="rect">
            <a:avLst/>
          </a:prstGeom>
          <a:noFill/>
          <a:ln>
            <a:noFill/>
          </a:ln>
        </p:spPr>
      </p:pic>
      <p:pic>
        <p:nvPicPr>
          <p:cNvPr id="312" name="Google Shape;312;g2769b0234c6_0_103" descr="Diagram&#10;&#10;Description automatically generated with medium confidence">
            <a:extLst>
              <a:ext uri="{FF2B5EF4-FFF2-40B4-BE49-F238E27FC236}">
                <a16:creationId xmlns:a16="http://schemas.microsoft.com/office/drawing/2014/main" id="{6E8359FA-587C-D202-43B6-48C821CA2207}"/>
              </a:ext>
            </a:extLst>
          </p:cNvPr>
          <p:cNvPicPr preferRelativeResize="0"/>
          <p:nvPr/>
        </p:nvPicPr>
        <p:blipFill rotWithShape="1">
          <a:blip r:embed="rId3">
            <a:alphaModFix/>
          </a:blip>
          <a:srcRect l="23402" t="13466" r="66647" b="74507"/>
          <a:stretch/>
        </p:blipFill>
        <p:spPr>
          <a:xfrm>
            <a:off x="2647196" y="1921149"/>
            <a:ext cx="834298" cy="387974"/>
          </a:xfrm>
          <a:prstGeom prst="rect">
            <a:avLst/>
          </a:prstGeom>
          <a:noFill/>
          <a:ln>
            <a:noFill/>
          </a:ln>
        </p:spPr>
      </p:pic>
      <p:sp>
        <p:nvSpPr>
          <p:cNvPr id="313" name="Google Shape;313;g2769b0234c6_0_103">
            <a:extLst>
              <a:ext uri="{FF2B5EF4-FFF2-40B4-BE49-F238E27FC236}">
                <a16:creationId xmlns:a16="http://schemas.microsoft.com/office/drawing/2014/main" id="{9A9E33F2-C9EF-BB30-50E3-9FF0D7E690CA}"/>
              </a:ext>
            </a:extLst>
          </p:cNvPr>
          <p:cNvSpPr/>
          <p:nvPr/>
        </p:nvSpPr>
        <p:spPr>
          <a:xfrm>
            <a:off x="6469062" y="1855264"/>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14" name="Google Shape;314;g2769b0234c6_0_103">
            <a:extLst>
              <a:ext uri="{FF2B5EF4-FFF2-40B4-BE49-F238E27FC236}">
                <a16:creationId xmlns:a16="http://schemas.microsoft.com/office/drawing/2014/main" id="{B243FEAA-714B-20AF-0DA6-682698585FA3}"/>
              </a:ext>
            </a:extLst>
          </p:cNvPr>
          <p:cNvSpPr txBox="1"/>
          <p:nvPr/>
        </p:nvSpPr>
        <p:spPr>
          <a:xfrm>
            <a:off x="58346" y="980865"/>
            <a:ext cx="5177700" cy="46163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1. Self-attention with Uni-directional context</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318" name="Google Shape;318;g2769b0234c6_0_103" descr="Diagram&#10;&#10;Description automatically generated with medium confidence">
            <a:extLst>
              <a:ext uri="{FF2B5EF4-FFF2-40B4-BE49-F238E27FC236}">
                <a16:creationId xmlns:a16="http://schemas.microsoft.com/office/drawing/2014/main" id="{95909AFB-738D-E674-FFF4-9D0C4867CE16}"/>
              </a:ext>
            </a:extLst>
          </p:cNvPr>
          <p:cNvPicPr preferRelativeResize="0"/>
          <p:nvPr/>
        </p:nvPicPr>
        <p:blipFill rotWithShape="1">
          <a:blip r:embed="rId3">
            <a:alphaModFix/>
          </a:blip>
          <a:srcRect l="33043" t="13466" r="55046" b="71807"/>
          <a:stretch/>
        </p:blipFill>
        <p:spPr>
          <a:xfrm>
            <a:off x="915574" y="5256322"/>
            <a:ext cx="998727" cy="475100"/>
          </a:xfrm>
          <a:prstGeom prst="rect">
            <a:avLst/>
          </a:prstGeom>
          <a:noFill/>
          <a:ln>
            <a:noFill/>
          </a:ln>
        </p:spPr>
      </p:pic>
      <p:pic>
        <p:nvPicPr>
          <p:cNvPr id="319" name="Google Shape;319;g2769b0234c6_0_103" descr="Diagram&#10;&#10;Description automatically generated with medium confidence">
            <a:extLst>
              <a:ext uri="{FF2B5EF4-FFF2-40B4-BE49-F238E27FC236}">
                <a16:creationId xmlns:a16="http://schemas.microsoft.com/office/drawing/2014/main" id="{5BC2BE92-7B62-EB89-056D-B068D6EF689C}"/>
              </a:ext>
            </a:extLst>
          </p:cNvPr>
          <p:cNvPicPr preferRelativeResize="0"/>
          <p:nvPr/>
        </p:nvPicPr>
        <p:blipFill rotWithShape="1">
          <a:blip r:embed="rId3">
            <a:alphaModFix/>
          </a:blip>
          <a:srcRect l="23402" t="13466" r="66647" b="74507"/>
          <a:stretch/>
        </p:blipFill>
        <p:spPr>
          <a:xfrm>
            <a:off x="152396" y="5256335"/>
            <a:ext cx="834298" cy="387974"/>
          </a:xfrm>
          <a:prstGeom prst="rect">
            <a:avLst/>
          </a:prstGeom>
          <a:noFill/>
          <a:ln>
            <a:noFill/>
          </a:ln>
        </p:spPr>
      </p:pic>
      <p:sp>
        <p:nvSpPr>
          <p:cNvPr id="321" name="Google Shape;321;g2769b0234c6_0_103">
            <a:extLst>
              <a:ext uri="{FF2B5EF4-FFF2-40B4-BE49-F238E27FC236}">
                <a16:creationId xmlns:a16="http://schemas.microsoft.com/office/drawing/2014/main" id="{B9E68DF9-F70A-7CD3-5E66-776C9DDBF663}"/>
              </a:ext>
            </a:extLst>
          </p:cNvPr>
          <p:cNvSpPr/>
          <p:nvPr/>
        </p:nvSpPr>
        <p:spPr>
          <a:xfrm>
            <a:off x="2916844" y="5256272"/>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cxnSp>
        <p:nvCxnSpPr>
          <p:cNvPr id="322" name="Google Shape;322;g2769b0234c6_0_103">
            <a:extLst>
              <a:ext uri="{FF2B5EF4-FFF2-40B4-BE49-F238E27FC236}">
                <a16:creationId xmlns:a16="http://schemas.microsoft.com/office/drawing/2014/main" id="{A5508FAF-E196-5402-CD75-692405A3C9CC}"/>
              </a:ext>
            </a:extLst>
          </p:cNvPr>
          <p:cNvCxnSpPr/>
          <p:nvPr/>
        </p:nvCxnSpPr>
        <p:spPr>
          <a:xfrm>
            <a:off x="4127375" y="5481710"/>
            <a:ext cx="390300" cy="0"/>
          </a:xfrm>
          <a:prstGeom prst="straightConnector1">
            <a:avLst/>
          </a:prstGeom>
          <a:noFill/>
          <a:ln w="38100" cap="flat" cmpd="sng">
            <a:solidFill>
              <a:schemeClr val="dk2"/>
            </a:solidFill>
            <a:prstDash val="solid"/>
            <a:round/>
            <a:headEnd type="none" w="med" len="med"/>
            <a:tailEnd type="triangle" w="med" len="med"/>
          </a:ln>
        </p:spPr>
      </p:cxnSp>
      <p:sp>
        <p:nvSpPr>
          <p:cNvPr id="323" name="Google Shape;323;g2769b0234c6_0_103">
            <a:extLst>
              <a:ext uri="{FF2B5EF4-FFF2-40B4-BE49-F238E27FC236}">
                <a16:creationId xmlns:a16="http://schemas.microsoft.com/office/drawing/2014/main" id="{F3A67B99-D46A-AD1E-E82E-3C5100F84E2C}"/>
              </a:ext>
            </a:extLst>
          </p:cNvPr>
          <p:cNvSpPr txBox="1"/>
          <p:nvPr/>
        </p:nvSpPr>
        <p:spPr>
          <a:xfrm>
            <a:off x="58346" y="3512191"/>
            <a:ext cx="3700854" cy="46163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2. Causal language modeling (CLM)</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cxnSp>
        <p:nvCxnSpPr>
          <p:cNvPr id="329" name="Google Shape;329;g2769b0234c6_0_103">
            <a:extLst>
              <a:ext uri="{FF2B5EF4-FFF2-40B4-BE49-F238E27FC236}">
                <a16:creationId xmlns:a16="http://schemas.microsoft.com/office/drawing/2014/main" id="{D345EC78-4F46-822C-1BA5-98EF07837C87}"/>
              </a:ext>
            </a:extLst>
          </p:cNvPr>
          <p:cNvCxnSpPr/>
          <p:nvPr/>
        </p:nvCxnSpPr>
        <p:spPr>
          <a:xfrm>
            <a:off x="6796662" y="5481710"/>
            <a:ext cx="390300" cy="0"/>
          </a:xfrm>
          <a:prstGeom prst="straightConnector1">
            <a:avLst/>
          </a:prstGeom>
          <a:noFill/>
          <a:ln w="38100" cap="flat" cmpd="sng">
            <a:solidFill>
              <a:schemeClr val="dk2"/>
            </a:solidFill>
            <a:prstDash val="solid"/>
            <a:round/>
            <a:headEnd type="none" w="med" len="med"/>
            <a:tailEnd type="triangle" w="med" len="med"/>
          </a:ln>
        </p:spPr>
      </p:cxnSp>
      <p:cxnSp>
        <p:nvCxnSpPr>
          <p:cNvPr id="12" name="Connector: Curved 11">
            <a:extLst>
              <a:ext uri="{FF2B5EF4-FFF2-40B4-BE49-F238E27FC236}">
                <a16:creationId xmlns:a16="http://schemas.microsoft.com/office/drawing/2014/main" id="{68474C5D-2BAC-B1F5-F7DC-7EF64F671560}"/>
              </a:ext>
            </a:extLst>
          </p:cNvPr>
          <p:cNvCxnSpPr>
            <a:cxnSpLocks/>
            <a:stCxn id="313" idx="0"/>
            <a:endCxn id="311" idx="0"/>
          </p:cNvCxnSpPr>
          <p:nvPr/>
        </p:nvCxnSpPr>
        <p:spPr>
          <a:xfrm rot="16200000" flipH="1" flipV="1">
            <a:off x="5996092" y="876222"/>
            <a:ext cx="16678" cy="1974762"/>
          </a:xfrm>
          <a:prstGeom prst="curvedConnector3">
            <a:avLst>
              <a:gd name="adj1" fmla="val -137066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660A45FF-A487-1B28-C0DF-622B02117EC8}"/>
              </a:ext>
            </a:extLst>
          </p:cNvPr>
          <p:cNvCxnSpPr>
            <a:cxnSpLocks/>
            <a:stCxn id="313" idx="0"/>
            <a:endCxn id="312" idx="0"/>
          </p:cNvCxnSpPr>
          <p:nvPr/>
        </p:nvCxnSpPr>
        <p:spPr>
          <a:xfrm rot="16200000" flipH="1" flipV="1">
            <a:off x="4995136" y="-75528"/>
            <a:ext cx="65885" cy="3927467"/>
          </a:xfrm>
          <a:prstGeom prst="curvedConnector3">
            <a:avLst>
              <a:gd name="adj1" fmla="val -66940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2938B11-1368-B6F9-C639-EAB040FF1052}"/>
              </a:ext>
            </a:extLst>
          </p:cNvPr>
          <p:cNvSpPr txBox="1"/>
          <p:nvPr/>
        </p:nvSpPr>
        <p:spPr>
          <a:xfrm>
            <a:off x="2988008" y="5288251"/>
            <a:ext cx="954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110004020202020204"/>
                <a:ea typeface="+mn-ea"/>
                <a:cs typeface="+mn-cs"/>
              </a:rPr>
              <a:t>[MASK]</a:t>
            </a:r>
          </a:p>
        </p:txBody>
      </p:sp>
      <p:pic>
        <p:nvPicPr>
          <p:cNvPr id="32" name="Google Shape;358;p10" descr="Diagram&#10;&#10;Description automatically generated with medium confidence">
            <a:extLst>
              <a:ext uri="{FF2B5EF4-FFF2-40B4-BE49-F238E27FC236}">
                <a16:creationId xmlns:a16="http://schemas.microsoft.com/office/drawing/2014/main" id="{2276C546-58CE-9005-C0B2-11FE9B3471FF}"/>
              </a:ext>
            </a:extLst>
          </p:cNvPr>
          <p:cNvPicPr preferRelativeResize="0"/>
          <p:nvPr/>
        </p:nvPicPr>
        <p:blipFill rotWithShape="1">
          <a:blip r:embed="rId3">
            <a:alphaModFix/>
          </a:blip>
          <a:srcRect l="56309" t="15788" r="32896" b="72382"/>
          <a:stretch/>
        </p:blipFill>
        <p:spPr>
          <a:xfrm>
            <a:off x="10379581" y="5282073"/>
            <a:ext cx="905164" cy="381689"/>
          </a:xfrm>
          <a:prstGeom prst="rect">
            <a:avLst/>
          </a:prstGeom>
          <a:noFill/>
          <a:ln>
            <a:noFill/>
          </a:ln>
        </p:spPr>
      </p:pic>
      <p:pic>
        <p:nvPicPr>
          <p:cNvPr id="4" name="Picture 3" descr="Graphical user interface&#10;&#10;Description automatically generated">
            <a:extLst>
              <a:ext uri="{FF2B5EF4-FFF2-40B4-BE49-F238E27FC236}">
                <a16:creationId xmlns:a16="http://schemas.microsoft.com/office/drawing/2014/main" id="{46FB8B75-889F-DFA0-5327-9E21C86CE23B}"/>
              </a:ext>
            </a:extLst>
          </p:cNvPr>
          <p:cNvPicPr>
            <a:picLocks noChangeAspect="1"/>
          </p:cNvPicPr>
          <p:nvPr/>
        </p:nvPicPr>
        <p:blipFill rotWithShape="1">
          <a:blip r:embed="rId4">
            <a:extLst>
              <a:ext uri="{28A0092B-C50C-407E-A947-70E740481C1C}">
                <a14:useLocalDpi xmlns:a14="http://schemas.microsoft.com/office/drawing/2010/main" val="0"/>
              </a:ext>
            </a:extLst>
          </a:blip>
          <a:srcRect r="51598"/>
          <a:stretch/>
        </p:blipFill>
        <p:spPr>
          <a:xfrm>
            <a:off x="4517758" y="4259855"/>
            <a:ext cx="1880025" cy="2183664"/>
          </a:xfrm>
          <a:prstGeom prst="rect">
            <a:avLst/>
          </a:prstGeom>
        </p:spPr>
      </p:pic>
      <p:sp>
        <p:nvSpPr>
          <p:cNvPr id="10" name="Google Shape;321;g2769b0234c6_0_103">
            <a:extLst>
              <a:ext uri="{FF2B5EF4-FFF2-40B4-BE49-F238E27FC236}">
                <a16:creationId xmlns:a16="http://schemas.microsoft.com/office/drawing/2014/main" id="{D11F3760-46C8-38F6-D458-87A4E9625A14}"/>
              </a:ext>
            </a:extLst>
          </p:cNvPr>
          <p:cNvSpPr/>
          <p:nvPr/>
        </p:nvSpPr>
        <p:spPr>
          <a:xfrm>
            <a:off x="10309413" y="5206666"/>
            <a:ext cx="1045500" cy="4752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11" name="TextBox 10">
            <a:extLst>
              <a:ext uri="{FF2B5EF4-FFF2-40B4-BE49-F238E27FC236}">
                <a16:creationId xmlns:a16="http://schemas.microsoft.com/office/drawing/2014/main" id="{C8DAFCFF-74BE-C4CC-A0B7-6BF493631CEF}"/>
              </a:ext>
            </a:extLst>
          </p:cNvPr>
          <p:cNvSpPr txBox="1"/>
          <p:nvPr/>
        </p:nvSpPr>
        <p:spPr>
          <a:xfrm>
            <a:off x="1779439" y="5293817"/>
            <a:ext cx="12016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ptos" panose="02110004020202020204"/>
                <a:ea typeface="+mn-ea"/>
                <a:cs typeface="+mn-cs"/>
              </a:rPr>
              <a:t>[</a:t>
            </a:r>
            <a:r>
              <a:rPr kumimoji="0" lang="en-US" sz="2000" b="1" i="0" u="none" strike="noStrike" kern="1200" cap="none" spc="0" normalizeH="0" baseline="0" noProof="0">
                <a:ln>
                  <a:noFill/>
                </a:ln>
                <a:solidFill>
                  <a:srgbClr val="E97132"/>
                </a:solidFill>
                <a:effectLst/>
                <a:uLnTx/>
                <a:uFillTx/>
                <a:latin typeface="Aptos" panose="02110004020202020204"/>
                <a:ea typeface="+mn-ea"/>
                <a:cs typeface="+mn-cs"/>
              </a:rPr>
              <a:t>vehicle</a:t>
            </a:r>
            <a:r>
              <a:rPr kumimoji="0" lang="en-US" sz="2000" b="1" i="0" u="none" strike="noStrike" kern="1200" cap="none" spc="0" normalizeH="0" baseline="0" noProof="0">
                <a:ln>
                  <a:noFill/>
                </a:ln>
                <a:solidFill>
                  <a:prstClr val="black"/>
                </a:solidFill>
                <a:effectLst/>
                <a:uLnTx/>
                <a:uFillTx/>
                <a:latin typeface="Aptos" panose="02110004020202020204"/>
                <a:ea typeface="+mn-ea"/>
                <a:cs typeface="+mn-cs"/>
              </a:rPr>
              <a:t>]</a:t>
            </a:r>
          </a:p>
        </p:txBody>
      </p:sp>
      <p:sp>
        <p:nvSpPr>
          <p:cNvPr id="13" name="TextBox 12">
            <a:extLst>
              <a:ext uri="{FF2B5EF4-FFF2-40B4-BE49-F238E27FC236}">
                <a16:creationId xmlns:a16="http://schemas.microsoft.com/office/drawing/2014/main" id="{04A3722E-9A16-5D25-873D-3FDDFABFB4A9}"/>
              </a:ext>
            </a:extLst>
          </p:cNvPr>
          <p:cNvSpPr txBox="1"/>
          <p:nvPr/>
        </p:nvSpPr>
        <p:spPr>
          <a:xfrm>
            <a:off x="9142821" y="5272862"/>
            <a:ext cx="12016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ptos" panose="02110004020202020204"/>
                <a:ea typeface="+mn-ea"/>
                <a:cs typeface="+mn-cs"/>
              </a:rPr>
              <a:t>[</a:t>
            </a:r>
            <a:r>
              <a:rPr kumimoji="0" lang="en-US" sz="2000" b="1" i="0" u="none" strike="noStrike" kern="1200" cap="none" spc="0" normalizeH="0" baseline="0" noProof="0">
                <a:ln>
                  <a:noFill/>
                </a:ln>
                <a:solidFill>
                  <a:srgbClr val="E97132"/>
                </a:solidFill>
                <a:effectLst/>
                <a:uLnTx/>
                <a:uFillTx/>
                <a:latin typeface="Aptos" panose="02110004020202020204"/>
                <a:ea typeface="+mn-ea"/>
                <a:cs typeface="+mn-cs"/>
              </a:rPr>
              <a:t>vehicle</a:t>
            </a:r>
            <a:r>
              <a:rPr kumimoji="0" lang="en-US" sz="2000" b="1" i="0" u="none" strike="noStrike" kern="1200" cap="none" spc="0" normalizeH="0" baseline="0" noProof="0">
                <a:ln>
                  <a:noFill/>
                </a:ln>
                <a:solidFill>
                  <a:prstClr val="black"/>
                </a:solidFill>
                <a:effectLst/>
                <a:uLnTx/>
                <a:uFillTx/>
                <a:latin typeface="Aptos" panose="02110004020202020204"/>
                <a:ea typeface="+mn-ea"/>
                <a:cs typeface="+mn-cs"/>
              </a:rPr>
              <a:t>]</a:t>
            </a:r>
          </a:p>
        </p:txBody>
      </p:sp>
      <p:sp>
        <p:nvSpPr>
          <p:cNvPr id="2" name="Footer Placeholder 4">
            <a:extLst>
              <a:ext uri="{FF2B5EF4-FFF2-40B4-BE49-F238E27FC236}">
                <a16:creationId xmlns:a16="http://schemas.microsoft.com/office/drawing/2014/main" id="{C6127856-E476-E1DE-DF51-FB2F930708A1}"/>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3" name="Slide Number Placeholder 2">
            <a:extLst>
              <a:ext uri="{FF2B5EF4-FFF2-40B4-BE49-F238E27FC236}">
                <a16:creationId xmlns:a16="http://schemas.microsoft.com/office/drawing/2014/main" id="{EA707440-1596-56CC-F7E8-27E504ED7B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72347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3" grpId="0"/>
      <p:bldP spid="304" grpId="0" animBg="1"/>
      <p:bldP spid="306" grpId="0"/>
      <p:bldP spid="307" grpId="0"/>
      <p:bldP spid="308" grpId="0"/>
      <p:bldP spid="309" grpId="0"/>
      <p:bldP spid="313" grpId="0" animBg="1"/>
      <p:bldP spid="314" grpId="0"/>
      <p:bldP spid="321" grpId="0" animBg="1"/>
      <p:bldP spid="323" grpId="0"/>
      <p:bldP spid="30" grpId="0"/>
      <p:bldP spid="10" grpId="0" animBg="1"/>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585ED-752A-9E6A-DACF-98CBA3E01ED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D4B1686-9EE7-2821-416F-5F9362697800}"/>
              </a:ext>
            </a:extLst>
          </p:cNvPr>
          <p:cNvSpPr>
            <a:spLocks noGrp="1"/>
          </p:cNvSpPr>
          <p:nvPr>
            <p:ph type="title"/>
          </p:nvPr>
        </p:nvSpPr>
        <p:spPr>
          <a:xfrm>
            <a:off x="838200" y="365125"/>
            <a:ext cx="10515600" cy="706293"/>
          </a:xfrm>
        </p:spPr>
        <p:txBody>
          <a:bodyPr>
            <a:normAutofit/>
          </a:bodyPr>
          <a:lstStyle/>
          <a:p>
            <a:r>
              <a:rPr lang="en-US" sz="2800" b="1">
                <a:latin typeface="Helvetica Neue"/>
              </a:rPr>
              <a:t>Fine tuning: tune pretrain language model on a task</a:t>
            </a:r>
          </a:p>
        </p:txBody>
      </p:sp>
      <p:pic>
        <p:nvPicPr>
          <p:cNvPr id="5" name="Picture 4" descr="A diagram of a block diagram&#10;&#10;Description automatically generated">
            <a:extLst>
              <a:ext uri="{FF2B5EF4-FFF2-40B4-BE49-F238E27FC236}">
                <a16:creationId xmlns:a16="http://schemas.microsoft.com/office/drawing/2014/main" id="{EA07D8AC-82D8-CB15-2CC3-8C5F16015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435" y="1335132"/>
            <a:ext cx="9656225" cy="4695096"/>
          </a:xfrm>
          <a:prstGeom prst="rect">
            <a:avLst/>
          </a:prstGeom>
        </p:spPr>
      </p:pic>
      <p:sp>
        <p:nvSpPr>
          <p:cNvPr id="2" name="Footer Placeholder 4">
            <a:extLst>
              <a:ext uri="{FF2B5EF4-FFF2-40B4-BE49-F238E27FC236}">
                <a16:creationId xmlns:a16="http://schemas.microsoft.com/office/drawing/2014/main" id="{F3AF8094-E2C3-96FB-190D-E95F6A9A3B16}"/>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3" name="Slide Number Placeholder 2">
            <a:extLst>
              <a:ext uri="{FF2B5EF4-FFF2-40B4-BE49-F238E27FC236}">
                <a16:creationId xmlns:a16="http://schemas.microsoft.com/office/drawing/2014/main" id="{7EAF7F56-4FE1-E1F6-3B11-BB34A50EAC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8808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5D58-C920-674E-AB20-CB89642701F1}"/>
              </a:ext>
            </a:extLst>
          </p:cNvPr>
          <p:cNvSpPr>
            <a:spLocks noGrp="1"/>
          </p:cNvSpPr>
          <p:nvPr>
            <p:ph type="title"/>
          </p:nvPr>
        </p:nvSpPr>
        <p:spPr>
          <a:xfrm>
            <a:off x="838200" y="141393"/>
            <a:ext cx="10515600" cy="855452"/>
          </a:xfrm>
        </p:spPr>
        <p:txBody>
          <a:bodyPr>
            <a:normAutofit/>
          </a:bodyPr>
          <a:lstStyle/>
          <a:p>
            <a:r>
              <a:rPr lang="en-US" sz="2800" b="1">
                <a:latin typeface="Helvetica Neue" panose="020B0604020202020204"/>
              </a:rPr>
              <a:t>Task-specific language models</a:t>
            </a:r>
          </a:p>
        </p:txBody>
      </p:sp>
      <p:pic>
        <p:nvPicPr>
          <p:cNvPr id="5" name="Content Placeholder 4" descr="Diagram&#10;&#10;Description automatically generated">
            <a:extLst>
              <a:ext uri="{FF2B5EF4-FFF2-40B4-BE49-F238E27FC236}">
                <a16:creationId xmlns:a16="http://schemas.microsoft.com/office/drawing/2014/main" id="{965B827E-81BD-9795-8AD9-A2788B4CFF9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88" r="34692"/>
          <a:stretch/>
        </p:blipFill>
        <p:spPr>
          <a:xfrm>
            <a:off x="5877185" y="1444133"/>
            <a:ext cx="3619500" cy="4083558"/>
          </a:xfrm>
        </p:spPr>
      </p:pic>
      <p:pic>
        <p:nvPicPr>
          <p:cNvPr id="4" name="Content Placeholder 4" descr="Diagram&#10;&#10;Description automatically generated">
            <a:extLst>
              <a:ext uri="{FF2B5EF4-FFF2-40B4-BE49-F238E27FC236}">
                <a16:creationId xmlns:a16="http://schemas.microsoft.com/office/drawing/2014/main" id="{1E5D3A5E-D1B1-B2EB-B1CB-D432895374DF}"/>
              </a:ext>
            </a:extLst>
          </p:cNvPr>
          <p:cNvPicPr>
            <a:picLocks noChangeAspect="1"/>
          </p:cNvPicPr>
          <p:nvPr/>
        </p:nvPicPr>
        <p:blipFill rotWithShape="1">
          <a:blip r:embed="rId3">
            <a:extLst>
              <a:ext uri="{28A0092B-C50C-407E-A947-70E740481C1C}">
                <a14:useLocalDpi xmlns:a14="http://schemas.microsoft.com/office/drawing/2010/main" val="0"/>
              </a:ext>
            </a:extLst>
          </a:blip>
          <a:srcRect r="69261"/>
          <a:stretch/>
        </p:blipFill>
        <p:spPr>
          <a:xfrm>
            <a:off x="2644830" y="1825639"/>
            <a:ext cx="3232355" cy="4083558"/>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33D8A4B3-2241-F682-05F9-B0928EF11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13" y="3018751"/>
            <a:ext cx="2038605" cy="1672986"/>
          </a:xfrm>
          <a:prstGeom prst="rect">
            <a:avLst/>
          </a:prstGeom>
        </p:spPr>
      </p:pic>
      <p:pic>
        <p:nvPicPr>
          <p:cNvPr id="14" name="Picture 13" descr="Graphical user interface, text, application, chat or text message&#10;&#10;Description automatically generated">
            <a:extLst>
              <a:ext uri="{FF2B5EF4-FFF2-40B4-BE49-F238E27FC236}">
                <a16:creationId xmlns:a16="http://schemas.microsoft.com/office/drawing/2014/main" id="{84C93D25-7CCA-46A3-9228-E2A4F5D16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0282" y="3018751"/>
            <a:ext cx="2038605" cy="1672986"/>
          </a:xfrm>
          <a:prstGeom prst="rect">
            <a:avLst/>
          </a:prstGeom>
        </p:spPr>
      </p:pic>
      <p:sp>
        <p:nvSpPr>
          <p:cNvPr id="16" name="Google Shape;797;p73">
            <a:extLst>
              <a:ext uri="{FF2B5EF4-FFF2-40B4-BE49-F238E27FC236}">
                <a16:creationId xmlns:a16="http://schemas.microsoft.com/office/drawing/2014/main" id="{230D6BB9-E0E4-DDB3-9CE3-F5421B9B15FB}"/>
              </a:ext>
            </a:extLst>
          </p:cNvPr>
          <p:cNvSpPr txBox="1">
            <a:spLocks/>
          </p:cNvSpPr>
          <p:nvPr/>
        </p:nvSpPr>
        <p:spPr>
          <a:xfrm>
            <a:off x="0" y="6151069"/>
            <a:ext cx="10772800" cy="177600"/>
          </a:xfrm>
          <a:prstGeom prst="rect">
            <a:avLst/>
          </a:prstGeom>
          <a:noFill/>
          <a:ln>
            <a:noFill/>
          </a:ln>
        </p:spPr>
        <p:txBody>
          <a:bodyPr spcFirstLastPara="1" vert="horz" wrap="square" lIns="91433" tIns="45700" rIns="91433"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1000" b="0" i="0" u="sng" strike="noStrike" kern="1200" cap="none" spc="0" normalizeH="0" baseline="0" noProof="0">
                <a:ln>
                  <a:noFill/>
                </a:ln>
                <a:solidFill>
                  <a:srgbClr val="467886"/>
                </a:solidFill>
                <a:effectLst/>
                <a:uLnTx/>
                <a:uFillTx/>
                <a:latin typeface="Aptos" panose="02110004020202020204"/>
                <a:ea typeface="+mn-ea"/>
                <a:cs typeface="+mn-cs"/>
                <a:hlinkClick r:id="rId6"/>
              </a:rPr>
              <a:t>Jacob Devlin, Ming-Wei Chang, Kenton Lee, Kristina Toutanova. "BERT: Pre-training of Deep Bidirectional Transformers for Language Understanding" NAACL (2018).</a:t>
            </a:r>
            <a:endParaRPr kumimoji="0" lang="en-US" sz="10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Footer Placeholder 4">
            <a:extLst>
              <a:ext uri="{FF2B5EF4-FFF2-40B4-BE49-F238E27FC236}">
                <a16:creationId xmlns:a16="http://schemas.microsoft.com/office/drawing/2014/main" id="{05C1B82B-64F2-6A5D-A4C6-47498080D897}"/>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F15AE7DF-6BF2-8BAC-4AD9-917CD2452B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8792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F7DE7-8FC8-5FC9-ED93-9C3831924D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F7F8B-947D-343B-AD5F-01E82CCAD6E3}"/>
              </a:ext>
            </a:extLst>
          </p:cNvPr>
          <p:cNvSpPr>
            <a:spLocks noGrp="1"/>
          </p:cNvSpPr>
          <p:nvPr>
            <p:ph idx="13"/>
          </p:nvPr>
        </p:nvSpPr>
        <p:spPr/>
        <p:txBody>
          <a:bodyPr/>
          <a:lstStyle/>
          <a:p>
            <a:r>
              <a:rPr lang="en-US" dirty="0">
                <a:hlinkClick r:id="rId2"/>
              </a:rPr>
              <a:t>Pavan Kalyan Reddy Neerudu, Subba Reddy Oota, Mounika Marreddy, Venkateswara Rao </a:t>
            </a:r>
            <a:r>
              <a:rPr lang="en-US" dirty="0" err="1">
                <a:hlinkClick r:id="rId2"/>
              </a:rPr>
              <a:t>Kagita</a:t>
            </a:r>
            <a:r>
              <a:rPr lang="en-US" dirty="0">
                <a:hlinkClick r:id="rId2"/>
              </a:rPr>
              <a:t>, Manish Gupta. On Robustness of Finetuned Transformer-based NLP Models. EMNLP 2023.</a:t>
            </a:r>
            <a:endParaRPr lang="en-IN" dirty="0"/>
          </a:p>
        </p:txBody>
      </p:sp>
      <p:pic>
        <p:nvPicPr>
          <p:cNvPr id="8" name="Content Placeholder 7">
            <a:extLst>
              <a:ext uri="{FF2B5EF4-FFF2-40B4-BE49-F238E27FC236}">
                <a16:creationId xmlns:a16="http://schemas.microsoft.com/office/drawing/2014/main" id="{635D0246-F7A5-341C-9105-5247CC0DE010}"/>
              </a:ext>
            </a:extLst>
          </p:cNvPr>
          <p:cNvPicPr>
            <a:picLocks noGrp="1" noChangeAspect="1"/>
          </p:cNvPicPr>
          <p:nvPr>
            <p:ph idx="14"/>
          </p:nvPr>
        </p:nvPicPr>
        <p:blipFill rotWithShape="1">
          <a:blip r:embed="rId3"/>
          <a:srcRect b="33293"/>
          <a:stretch/>
        </p:blipFill>
        <p:spPr>
          <a:xfrm>
            <a:off x="147638" y="952501"/>
            <a:ext cx="8386619" cy="5126252"/>
          </a:xfrm>
        </p:spPr>
      </p:pic>
      <p:sp>
        <p:nvSpPr>
          <p:cNvPr id="5" name="Title 4">
            <a:extLst>
              <a:ext uri="{FF2B5EF4-FFF2-40B4-BE49-F238E27FC236}">
                <a16:creationId xmlns:a16="http://schemas.microsoft.com/office/drawing/2014/main" id="{1F41436C-4CC8-34DC-7C32-AB40F8E9D078}"/>
              </a:ext>
            </a:extLst>
          </p:cNvPr>
          <p:cNvSpPr>
            <a:spLocks noGrp="1"/>
          </p:cNvSpPr>
          <p:nvPr>
            <p:ph type="title"/>
          </p:nvPr>
        </p:nvSpPr>
        <p:spPr/>
        <p:txBody>
          <a:bodyPr>
            <a:normAutofit/>
          </a:bodyPr>
          <a:lstStyle/>
          <a:p>
            <a:r>
              <a:rPr lang="en-IN" sz="2800" b="1" dirty="0">
                <a:latin typeface="Helvetica Neue" panose="020B0604020202020204" charset="0"/>
              </a:rPr>
              <a:t>How does finetuning modify the layers representations for different models?</a:t>
            </a:r>
          </a:p>
        </p:txBody>
      </p:sp>
      <p:sp>
        <p:nvSpPr>
          <p:cNvPr id="6" name="Slide Number Placeholder 5">
            <a:extLst>
              <a:ext uri="{FF2B5EF4-FFF2-40B4-BE49-F238E27FC236}">
                <a16:creationId xmlns:a16="http://schemas.microsoft.com/office/drawing/2014/main" id="{AFAF1ADC-A248-C2B1-DE68-F2B6441978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2" name="Google Shape;349;p36">
            <a:extLst>
              <a:ext uri="{FF2B5EF4-FFF2-40B4-BE49-F238E27FC236}">
                <a16:creationId xmlns:a16="http://schemas.microsoft.com/office/drawing/2014/main" id="{55950341-3839-BDB1-C7F1-03BE8E071E3E}"/>
              </a:ext>
            </a:extLst>
          </p:cNvPr>
          <p:cNvSpPr txBox="1"/>
          <p:nvPr/>
        </p:nvSpPr>
        <p:spPr>
          <a:xfrm>
            <a:off x="8608076" y="2530423"/>
            <a:ext cx="3510105" cy="1477287"/>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ptos" panose="02110004020202020204"/>
                <a:ea typeface="+mn-ea"/>
                <a:cs typeface="+mn-cs"/>
              </a:rPr>
              <a:t>GPT-2 had fewer affected layers, indicating higher semantic stability.</a:t>
            </a: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ptos" panose="02110004020202020204"/>
                <a:ea typeface="+mn-ea"/>
                <a:cs typeface="+mn-cs"/>
              </a:rPr>
              <a:t>CKA and STIR vary consistently across all three models.</a:t>
            </a:r>
          </a:p>
        </p:txBody>
      </p:sp>
      <p:sp>
        <p:nvSpPr>
          <p:cNvPr id="4" name="Footer Placeholder 3">
            <a:extLst>
              <a:ext uri="{FF2B5EF4-FFF2-40B4-BE49-F238E27FC236}">
                <a16:creationId xmlns:a16="http://schemas.microsoft.com/office/drawing/2014/main" id="{B271B097-0CE0-E887-7E52-239BA0D849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ptos" panose="02110004020202020204"/>
                <a:ea typeface="+mn-ea"/>
                <a:cs typeface="+mn-cs"/>
              </a:rPr>
              <a:t>ICETCI 2024: DL for Brain Encoding and Decoding</a:t>
            </a:r>
            <a:endParaRPr kumimoji="0" lang="en-US" sz="1600" b="1"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25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254869"/>
            <a:ext cx="11891962" cy="4878084"/>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[20 min]</a:t>
            </a:r>
          </a:p>
          <a:p>
            <a:pPr lvl="1"/>
            <a:r>
              <a:rPr lang="en"/>
              <a:t>Emerging abilities of language models [15 min]</a:t>
            </a:r>
            <a:endParaRPr lang="en-IN"/>
          </a:p>
          <a:p>
            <a:pPr lvl="1"/>
            <a:r>
              <a:rPr lang="en"/>
              <a:t>Text-to-Text Transfer Transformer, </a:t>
            </a:r>
            <a:r>
              <a:rPr lang="en-US"/>
              <a:t>Prompting, Instruction-tuning [40 min]</a:t>
            </a:r>
            <a:endParaRPr lang="en-IN" dirty="0"/>
          </a:p>
          <a:p>
            <a:r>
              <a:rPr lang="en-IN" dirty="0"/>
              <a:t>Lunch break [1 hour 30 min]</a:t>
            </a:r>
          </a:p>
          <a:p>
            <a:r>
              <a:rPr lang="en-IN"/>
              <a:t>Language and Brain: Deep </a:t>
            </a:r>
            <a:r>
              <a:rPr lang="en-IN" dirty="0"/>
              <a:t>Learning for </a:t>
            </a:r>
            <a:r>
              <a:rPr lang="en-IN"/>
              <a:t>Brain Encoding and Decoding </a:t>
            </a:r>
            <a:r>
              <a:rPr lang="en-IN" dirty="0"/>
              <a:t>[1 hour 30 </a:t>
            </a:r>
            <a:r>
              <a:rPr lang="en-IN"/>
              <a:t>min]</a:t>
            </a:r>
          </a:p>
          <a:p>
            <a:pPr lvl="1"/>
            <a:r>
              <a:rPr lang="en-IN"/>
              <a:t>Linguistic Brain Encoding [45 min]</a:t>
            </a:r>
          </a:p>
          <a:p>
            <a:pPr lvl="1"/>
            <a:r>
              <a:rPr lang="en-IN"/>
              <a:t>Linguistic Brain Decoding [30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6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60477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2691F-6A62-9AF2-7731-B85B490B0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22372-2FEB-BAE3-5231-AE49C1654EEA}"/>
              </a:ext>
            </a:extLst>
          </p:cNvPr>
          <p:cNvSpPr>
            <a:spLocks noGrp="1"/>
          </p:cNvSpPr>
          <p:nvPr>
            <p:ph type="title"/>
          </p:nvPr>
        </p:nvSpPr>
        <p:spPr>
          <a:xfrm>
            <a:off x="579581" y="208107"/>
            <a:ext cx="10515600" cy="660111"/>
          </a:xfrm>
        </p:spPr>
        <p:txBody>
          <a:bodyPr>
            <a:normAutofit/>
          </a:bodyPr>
          <a:lstStyle/>
          <a:p>
            <a:r>
              <a:rPr lang="en-US" sz="2800" b="1">
                <a:latin typeface="Helvetica Neue"/>
              </a:rPr>
              <a:t>Downside of full fine tuning</a:t>
            </a:r>
          </a:p>
        </p:txBody>
      </p:sp>
      <p:pic>
        <p:nvPicPr>
          <p:cNvPr id="5" name="Picture 4" descr="A screen shot of a computer&#10;&#10;Description automatically generated">
            <a:extLst>
              <a:ext uri="{FF2B5EF4-FFF2-40B4-BE49-F238E27FC236}">
                <a16:creationId xmlns:a16="http://schemas.microsoft.com/office/drawing/2014/main" id="{848D012D-AF75-039A-17BC-EE7CB96EFED4}"/>
              </a:ext>
            </a:extLst>
          </p:cNvPr>
          <p:cNvPicPr>
            <a:picLocks noChangeAspect="1"/>
          </p:cNvPicPr>
          <p:nvPr/>
        </p:nvPicPr>
        <p:blipFill rotWithShape="1">
          <a:blip r:embed="rId2">
            <a:extLst>
              <a:ext uri="{28A0092B-C50C-407E-A947-70E740481C1C}">
                <a14:useLocalDpi xmlns:a14="http://schemas.microsoft.com/office/drawing/2010/main" val="0"/>
              </a:ext>
            </a:extLst>
          </a:blip>
          <a:srcRect l="5596" r="71503"/>
          <a:stretch/>
        </p:blipFill>
        <p:spPr>
          <a:xfrm>
            <a:off x="-99573" y="1416314"/>
            <a:ext cx="3232727" cy="4211819"/>
          </a:xfrm>
          <a:prstGeom prst="rect">
            <a:avLst/>
          </a:prstGeom>
        </p:spPr>
      </p:pic>
      <p:pic>
        <p:nvPicPr>
          <p:cNvPr id="3" name="Picture 2" descr="A screen shot of a computer&#10;&#10;Description automatically generated">
            <a:extLst>
              <a:ext uri="{FF2B5EF4-FFF2-40B4-BE49-F238E27FC236}">
                <a16:creationId xmlns:a16="http://schemas.microsoft.com/office/drawing/2014/main" id="{6EEA221F-5F13-F24D-0589-BC475E5F90EA}"/>
              </a:ext>
            </a:extLst>
          </p:cNvPr>
          <p:cNvPicPr>
            <a:picLocks noChangeAspect="1"/>
          </p:cNvPicPr>
          <p:nvPr/>
        </p:nvPicPr>
        <p:blipFill rotWithShape="1">
          <a:blip r:embed="rId2">
            <a:extLst>
              <a:ext uri="{28A0092B-C50C-407E-A947-70E740481C1C}">
                <a14:useLocalDpi xmlns:a14="http://schemas.microsoft.com/office/drawing/2010/main" val="0"/>
              </a:ext>
            </a:extLst>
          </a:blip>
          <a:srcRect l="28350" r="37546"/>
          <a:stretch/>
        </p:blipFill>
        <p:spPr>
          <a:xfrm>
            <a:off x="2895606" y="1416315"/>
            <a:ext cx="4814160" cy="4211818"/>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2276ACA3-F146-7ED8-3230-9369640E0EE7}"/>
              </a:ext>
            </a:extLst>
          </p:cNvPr>
          <p:cNvPicPr>
            <a:picLocks noChangeAspect="1"/>
          </p:cNvPicPr>
          <p:nvPr/>
        </p:nvPicPr>
        <p:blipFill rotWithShape="1">
          <a:blip r:embed="rId2">
            <a:extLst>
              <a:ext uri="{28A0092B-C50C-407E-A947-70E740481C1C}">
                <a14:useLocalDpi xmlns:a14="http://schemas.microsoft.com/office/drawing/2010/main" val="0"/>
              </a:ext>
            </a:extLst>
          </a:blip>
          <a:srcRect l="62820" r="4306"/>
          <a:stretch/>
        </p:blipFill>
        <p:spPr>
          <a:xfrm>
            <a:off x="7557658" y="1416314"/>
            <a:ext cx="4640538" cy="4211818"/>
          </a:xfrm>
          <a:prstGeom prst="rect">
            <a:avLst/>
          </a:prstGeom>
        </p:spPr>
      </p:pic>
      <p:sp>
        <p:nvSpPr>
          <p:cNvPr id="6" name="Footer Placeholder 5">
            <a:extLst>
              <a:ext uri="{FF2B5EF4-FFF2-40B4-BE49-F238E27FC236}">
                <a16:creationId xmlns:a16="http://schemas.microsoft.com/office/drawing/2014/main" id="{22EFDADA-A936-3D63-7E83-C2C4966D9E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ICETCI 2024: DL for Brain Encoding and Decoding</a:t>
            </a:r>
          </a:p>
        </p:txBody>
      </p:sp>
      <p:sp>
        <p:nvSpPr>
          <p:cNvPr id="7" name="Slide Number Placeholder 6">
            <a:extLst>
              <a:ext uri="{FF2B5EF4-FFF2-40B4-BE49-F238E27FC236}">
                <a16:creationId xmlns:a16="http://schemas.microsoft.com/office/drawing/2014/main" id="{1652A078-329E-19CD-FBAD-05D7604CA5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847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254869"/>
            <a:ext cx="11891962" cy="4878084"/>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solidFill>
                  <a:srgbClr val="FF0000"/>
                </a:solidFill>
              </a:rPr>
              <a:t>Recent Trends in LLMs </a:t>
            </a:r>
            <a:r>
              <a:rPr lang="en-IN" dirty="0">
                <a:solidFill>
                  <a:srgbClr val="FF0000"/>
                </a:solidFill>
              </a:rPr>
              <a:t>[1 </a:t>
            </a:r>
            <a:r>
              <a:rPr lang="en-IN">
                <a:solidFill>
                  <a:srgbClr val="FF0000"/>
                </a:solidFill>
              </a:rPr>
              <a:t>hour 15 min]</a:t>
            </a:r>
          </a:p>
          <a:p>
            <a:pPr lvl="1"/>
            <a:r>
              <a:rPr lang="en-IN"/>
              <a:t>Small language models [20 min]</a:t>
            </a:r>
          </a:p>
          <a:p>
            <a:pPr lvl="1"/>
            <a:r>
              <a:rPr lang="en">
                <a:solidFill>
                  <a:srgbClr val="FF0000"/>
                </a:solidFill>
              </a:rPr>
              <a:t>Emerging abilities of language models [15 min]</a:t>
            </a:r>
            <a:endParaRPr lang="en-IN">
              <a:solidFill>
                <a:srgbClr val="FF0000"/>
              </a:solidFill>
            </a:endParaRPr>
          </a:p>
          <a:p>
            <a:pPr lvl="1"/>
            <a:r>
              <a:rPr lang="en"/>
              <a:t>Text-to-Text Transfer Transformer, </a:t>
            </a:r>
            <a:r>
              <a:rPr lang="en-US"/>
              <a:t>Prompting, Instruction-tuning [40 min]</a:t>
            </a:r>
            <a:endParaRPr lang="en-IN" dirty="0"/>
          </a:p>
          <a:p>
            <a:r>
              <a:rPr lang="en-IN" dirty="0"/>
              <a:t>Lunch break [1 hour 30 min]</a:t>
            </a:r>
          </a:p>
          <a:p>
            <a:r>
              <a:rPr lang="en-IN"/>
              <a:t>Language and Brain: Deep </a:t>
            </a:r>
            <a:r>
              <a:rPr lang="en-IN" dirty="0"/>
              <a:t>Learning for </a:t>
            </a:r>
            <a:r>
              <a:rPr lang="en-IN"/>
              <a:t>Brain Encoding and Decoding </a:t>
            </a:r>
            <a:r>
              <a:rPr lang="en-IN" dirty="0"/>
              <a:t>[1 hour 30 </a:t>
            </a:r>
            <a:r>
              <a:rPr lang="en-IN"/>
              <a:t>min]</a:t>
            </a:r>
          </a:p>
          <a:p>
            <a:pPr lvl="1"/>
            <a:r>
              <a:rPr lang="en-IN"/>
              <a:t>Linguistic Brain Encoding [45 min]</a:t>
            </a:r>
          </a:p>
          <a:p>
            <a:pPr lvl="1"/>
            <a:r>
              <a:rPr lang="en-IN"/>
              <a:t>Linguistic Brain Decoding [30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6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3607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253344-1E85-8B4A-2F65-BD5085A6332A}"/>
              </a:ext>
            </a:extLst>
          </p:cNvPr>
          <p:cNvSpPr txBox="1">
            <a:spLocks/>
          </p:cNvSpPr>
          <p:nvPr/>
        </p:nvSpPr>
        <p:spPr>
          <a:xfrm>
            <a:off x="219363" y="325175"/>
            <a:ext cx="10515600" cy="559003"/>
          </a:xfrm>
          <a:prstGeom prst="rect">
            <a:avLst/>
          </a:prstGeom>
          <a:noFill/>
          <a:ln>
            <a:noFill/>
          </a:ln>
        </p:spPr>
        <p:txBody>
          <a:bodyPr spcFirstLastPara="1" vert="horz" wrap="square" lIns="68575" tIns="34275" rIns="68575" bIns="34275" rtlCol="0" anchor="ctr" anchorCtr="0">
            <a:normAutofit/>
          </a:bodyPr>
          <a:lstStyle>
            <a:lvl1pPr lvl="0" algn="l" defTabSz="914400" rtl="0" eaLnBrk="1" latinLnBrk="0" hangingPunct="1">
              <a:lnSpc>
                <a:spcPct val="90000"/>
              </a:lnSpc>
              <a:spcBef>
                <a:spcPts val="0"/>
              </a:spcBef>
              <a:spcAft>
                <a:spcPts val="0"/>
              </a:spcAft>
              <a:buClr>
                <a:schemeClr val="dk1"/>
              </a:buClr>
              <a:buSzPts val="1400"/>
              <a:buNone/>
              <a:defRPr sz="4400" kern="1200">
                <a:solidFill>
                  <a:schemeClr val="tx1"/>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marL="0" marR="0" lvl="0" indent="0" algn="l" defTabSz="914400" rtl="0" eaLnBrk="1" fontAlgn="auto" latinLnBrk="0" hangingPunct="1">
              <a:lnSpc>
                <a:spcPct val="90000"/>
              </a:lnSpc>
              <a:spcBef>
                <a:spcPts val="0"/>
              </a:spcBef>
              <a:spcAft>
                <a:spcPts val="0"/>
              </a:spcAft>
              <a:buClr>
                <a:prstClr val="black"/>
              </a:buClr>
              <a:buSzPts val="1400"/>
              <a:buFontTx/>
              <a:buNone/>
              <a:tabLst/>
              <a:defRPr/>
            </a:pPr>
            <a:r>
              <a:rPr kumimoji="0" lang="en-US" sz="2800" b="1" i="0" u="none" strike="noStrike" kern="1200" cap="none" spc="0" normalizeH="0" baseline="0" noProof="0">
                <a:ln>
                  <a:noFill/>
                </a:ln>
                <a:solidFill>
                  <a:prstClr val="black"/>
                </a:solidFill>
                <a:effectLst/>
                <a:uLnTx/>
                <a:uFillTx/>
                <a:latin typeface="Helvetica Neue" panose="020B0604020202020204" charset="0"/>
                <a:ea typeface="+mj-ea"/>
                <a:cs typeface="+mj-cs"/>
              </a:rPr>
              <a:t>Analyzing and Interpreting LMs</a:t>
            </a:r>
            <a:endParaRPr kumimoji="0" lang="en-US" sz="2800" b="0" i="0" u="none" strike="noStrike" kern="1200" cap="none" spc="0" normalizeH="0" baseline="0" noProof="0" dirty="0">
              <a:ln>
                <a:noFill/>
              </a:ln>
              <a:solidFill>
                <a:prstClr val="black"/>
              </a:solidFill>
              <a:effectLst/>
              <a:uLnTx/>
              <a:uFillTx/>
              <a:latin typeface="Helvetica Neue" panose="020B0604020202020204" charset="0"/>
              <a:ea typeface="+mj-ea"/>
              <a:cs typeface="+mj-cs"/>
            </a:endParaRPr>
          </a:p>
        </p:txBody>
      </p:sp>
      <p:sp>
        <p:nvSpPr>
          <p:cNvPr id="6" name="Oval 5">
            <a:extLst>
              <a:ext uri="{FF2B5EF4-FFF2-40B4-BE49-F238E27FC236}">
                <a16:creationId xmlns:a16="http://schemas.microsoft.com/office/drawing/2014/main" id="{F9104269-A6C0-9B54-7C0C-E6FB494F0535}"/>
              </a:ext>
            </a:extLst>
          </p:cNvPr>
          <p:cNvSpPr/>
          <p:nvPr/>
        </p:nvSpPr>
        <p:spPr>
          <a:xfrm>
            <a:off x="219363" y="2466109"/>
            <a:ext cx="3103418" cy="140392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Model Interpretability </a:t>
            </a:r>
          </a:p>
        </p:txBody>
      </p:sp>
      <p:sp>
        <p:nvSpPr>
          <p:cNvPr id="7" name="Oval 6">
            <a:extLst>
              <a:ext uri="{FF2B5EF4-FFF2-40B4-BE49-F238E27FC236}">
                <a16:creationId xmlns:a16="http://schemas.microsoft.com/office/drawing/2014/main" id="{C7AF5A17-2C48-EA22-60B2-909E51D50301}"/>
              </a:ext>
            </a:extLst>
          </p:cNvPr>
          <p:cNvSpPr/>
          <p:nvPr/>
        </p:nvSpPr>
        <p:spPr>
          <a:xfrm>
            <a:off x="4444999" y="2466109"/>
            <a:ext cx="3103418" cy="1403928"/>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Behavioural Interpretability</a:t>
            </a:r>
          </a:p>
        </p:txBody>
      </p:sp>
      <p:sp>
        <p:nvSpPr>
          <p:cNvPr id="8" name="Oval 7">
            <a:extLst>
              <a:ext uri="{FF2B5EF4-FFF2-40B4-BE49-F238E27FC236}">
                <a16:creationId xmlns:a16="http://schemas.microsoft.com/office/drawing/2014/main" id="{79985225-7274-7099-3721-13401079E907}"/>
              </a:ext>
            </a:extLst>
          </p:cNvPr>
          <p:cNvSpPr/>
          <p:nvPr/>
        </p:nvSpPr>
        <p:spPr>
          <a:xfrm>
            <a:off x="8670635" y="2466109"/>
            <a:ext cx="3103418" cy="1403928"/>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Mechanistic Interpretability</a:t>
            </a:r>
          </a:p>
        </p:txBody>
      </p:sp>
      <p:sp>
        <p:nvSpPr>
          <p:cNvPr id="9" name="Google Shape;187;g2978e5e2abf_0_59">
            <a:extLst>
              <a:ext uri="{FF2B5EF4-FFF2-40B4-BE49-F238E27FC236}">
                <a16:creationId xmlns:a16="http://schemas.microsoft.com/office/drawing/2014/main" id="{28389E03-9C36-3661-A76B-B0BF945FE166}"/>
              </a:ext>
            </a:extLst>
          </p:cNvPr>
          <p:cNvSpPr/>
          <p:nvPr/>
        </p:nvSpPr>
        <p:spPr>
          <a:xfrm>
            <a:off x="158171" y="3948870"/>
            <a:ext cx="3225801" cy="495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1800" b="1" i="0" u="none" strike="noStrike" kern="1200" cap="none" spc="0" normalizeH="0" baseline="0" noProof="0">
                <a:ln>
                  <a:noFill/>
                </a:ln>
                <a:solidFill>
                  <a:srgbClr val="00B0F0"/>
                </a:solidFill>
                <a:effectLst/>
                <a:uLnTx/>
                <a:uFillTx/>
                <a:latin typeface="Helvetica Neue"/>
                <a:ea typeface="Helvetica Neue"/>
                <a:cs typeface="Helvetica Neue"/>
                <a:sym typeface="Helvetica Neue"/>
              </a:rPr>
              <a:t>Analysis of representations via probing</a:t>
            </a:r>
            <a:endParaRPr kumimoji="0" sz="1800" b="1" i="0" u="none" strike="noStrike" kern="1200" cap="none" spc="0" normalizeH="0" baseline="0" noProof="0">
              <a:ln>
                <a:noFill/>
              </a:ln>
              <a:solidFill>
                <a:srgbClr val="00B0F0"/>
              </a:solidFill>
              <a:effectLst/>
              <a:uLnTx/>
              <a:uFillTx/>
              <a:latin typeface="Helvetica Neue"/>
              <a:ea typeface="Helvetica Neue"/>
              <a:cs typeface="Helvetica Neue"/>
              <a:sym typeface="Helvetica Neue"/>
            </a:endParaRPr>
          </a:p>
        </p:txBody>
      </p:sp>
      <p:sp>
        <p:nvSpPr>
          <p:cNvPr id="10" name="Google Shape;187;g2978e5e2abf_0_59">
            <a:extLst>
              <a:ext uri="{FF2B5EF4-FFF2-40B4-BE49-F238E27FC236}">
                <a16:creationId xmlns:a16="http://schemas.microsoft.com/office/drawing/2014/main" id="{4F1F4E8E-7493-21BD-52B0-96E1FA22606E}"/>
              </a:ext>
            </a:extLst>
          </p:cNvPr>
          <p:cNvSpPr/>
          <p:nvPr/>
        </p:nvSpPr>
        <p:spPr>
          <a:xfrm>
            <a:off x="4480738" y="3948870"/>
            <a:ext cx="3225801" cy="495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1800" b="1" i="0" u="none" strike="noStrike" kern="1200" cap="none" spc="0" normalizeH="0" baseline="0" noProof="0">
                <a:ln>
                  <a:noFill/>
                </a:ln>
                <a:solidFill>
                  <a:srgbClr val="92D050"/>
                </a:solidFill>
                <a:effectLst/>
                <a:uLnTx/>
                <a:uFillTx/>
                <a:latin typeface="Helvetica Neue"/>
                <a:ea typeface="Helvetica Neue"/>
                <a:cs typeface="Helvetica Neue"/>
                <a:sym typeface="Helvetica Neue"/>
              </a:rPr>
              <a:t>Bridging language models and brain</a:t>
            </a:r>
            <a:endParaRPr kumimoji="0" sz="1800" b="1" i="0" u="none" strike="noStrike" kern="1200" cap="none" spc="0" normalizeH="0" baseline="0" noProof="0">
              <a:ln>
                <a:noFill/>
              </a:ln>
              <a:solidFill>
                <a:srgbClr val="92D050"/>
              </a:solidFill>
              <a:effectLst/>
              <a:uLnTx/>
              <a:uFillTx/>
              <a:latin typeface="Helvetica Neue"/>
              <a:ea typeface="Helvetica Neue"/>
              <a:cs typeface="Helvetica Neue"/>
              <a:sym typeface="Helvetica Neue"/>
            </a:endParaRPr>
          </a:p>
        </p:txBody>
      </p:sp>
      <p:sp>
        <p:nvSpPr>
          <p:cNvPr id="11" name="Google Shape;187;g2978e5e2abf_0_59">
            <a:extLst>
              <a:ext uri="{FF2B5EF4-FFF2-40B4-BE49-F238E27FC236}">
                <a16:creationId xmlns:a16="http://schemas.microsoft.com/office/drawing/2014/main" id="{51BB9F0C-D58E-8A21-FC6C-A275E88A3989}"/>
              </a:ext>
            </a:extLst>
          </p:cNvPr>
          <p:cNvSpPr/>
          <p:nvPr/>
        </p:nvSpPr>
        <p:spPr>
          <a:xfrm>
            <a:off x="8670635" y="3948870"/>
            <a:ext cx="3225801" cy="495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1800" b="1" i="0" u="none" strike="noStrike" kern="1200" cap="none" spc="0" normalizeH="0" baseline="0" noProof="0">
                <a:ln>
                  <a:noFill/>
                </a:ln>
                <a:solidFill>
                  <a:srgbClr val="FFC000"/>
                </a:solidFill>
                <a:effectLst/>
                <a:uLnTx/>
                <a:uFillTx/>
                <a:latin typeface="Helvetica Neue"/>
                <a:ea typeface="Helvetica Neue"/>
                <a:cs typeface="Helvetica Neue"/>
                <a:sym typeface="Helvetica Neue"/>
              </a:rPr>
              <a:t>Robustness</a:t>
            </a:r>
          </a:p>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1800" b="1" i="0" u="none" strike="noStrike" kern="1200" cap="none" spc="0" normalizeH="0" baseline="0" noProof="0">
                <a:ln>
                  <a:noFill/>
                </a:ln>
                <a:solidFill>
                  <a:srgbClr val="FFC000"/>
                </a:solidFill>
                <a:effectLst/>
                <a:uLnTx/>
                <a:uFillTx/>
                <a:latin typeface="Helvetica Neue"/>
                <a:ea typeface="Helvetica Neue"/>
                <a:cs typeface="Helvetica Neue"/>
                <a:sym typeface="Helvetica Neue"/>
              </a:rPr>
              <a:t>Reverse engineering of neural computations</a:t>
            </a:r>
            <a:endParaRPr kumimoji="0" sz="1800" b="1" i="0" u="none" strike="noStrike" kern="1200" cap="none" spc="0" normalizeH="0" baseline="0" noProof="0">
              <a:ln>
                <a:noFill/>
              </a:ln>
              <a:solidFill>
                <a:srgbClr val="FFC000"/>
              </a:solidFill>
              <a:effectLst/>
              <a:uLnTx/>
              <a:uFillTx/>
              <a:latin typeface="Helvetica Neue"/>
              <a:ea typeface="Helvetica Neue"/>
              <a:cs typeface="Helvetica Neue"/>
              <a:sym typeface="Helvetica Neue"/>
            </a:endParaRPr>
          </a:p>
        </p:txBody>
      </p:sp>
      <p:sp>
        <p:nvSpPr>
          <p:cNvPr id="13" name="Google Shape;430;p41">
            <a:extLst>
              <a:ext uri="{FF2B5EF4-FFF2-40B4-BE49-F238E27FC236}">
                <a16:creationId xmlns:a16="http://schemas.microsoft.com/office/drawing/2014/main" id="{AC38559A-0547-E667-B96A-06E50AAB15D0}"/>
              </a:ext>
            </a:extLst>
          </p:cNvPr>
          <p:cNvSpPr txBox="1">
            <a:spLocks/>
          </p:cNvSpPr>
          <p:nvPr/>
        </p:nvSpPr>
        <p:spPr>
          <a:xfrm>
            <a:off x="219363" y="6267551"/>
            <a:ext cx="10772800" cy="177600"/>
          </a:xfrm>
          <a:prstGeom prst="rect">
            <a:avLst/>
          </a:prstGeom>
          <a:noFill/>
          <a:ln>
            <a:noFill/>
          </a:ln>
        </p:spPr>
        <p:txBody>
          <a:bodyPr spcFirstLastPara="1" vert="horz" wrap="square" lIns="91433" tIns="45700" rIns="91433"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1000" b="0" i="0" u="sng" strike="noStrike" kern="1200" cap="none" spc="0" normalizeH="0" baseline="0" noProof="0">
                <a:ln>
                  <a:noFill/>
                </a:ln>
                <a:solidFill>
                  <a:srgbClr val="467886"/>
                </a:solidFill>
                <a:effectLst/>
                <a:uLnTx/>
                <a:uFillTx/>
                <a:latin typeface="Arial"/>
                <a:ea typeface="Arial"/>
                <a:cs typeface="Arial"/>
                <a:sym typeface="Arial"/>
                <a:hlinkClick r:id="rId2"/>
              </a:rPr>
              <a:t>"BlackboxNLP: Analyzing and Interpreting Neural Networks for NLP"  2023 EMNLP.</a:t>
            </a:r>
            <a:endParaRPr kumimoji="0" lang="en-US" sz="10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 name="Footer Placeholder 4">
            <a:extLst>
              <a:ext uri="{FF2B5EF4-FFF2-40B4-BE49-F238E27FC236}">
                <a16:creationId xmlns:a16="http://schemas.microsoft.com/office/drawing/2014/main" id="{96E885CF-DDD5-CB6F-3E64-2C97087A6A5A}"/>
              </a:ext>
            </a:extLst>
          </p:cNvPr>
          <p:cNvSpPr>
            <a:spLocks noGrp="1"/>
          </p:cNvSpPr>
          <p:nvPr>
            <p:ph type="ftr" sz="quarter" idx="11"/>
          </p:nvPr>
        </p:nvSpPr>
        <p:spPr>
          <a:xfrm>
            <a:off x="4095750" y="6532575"/>
            <a:ext cx="4591049" cy="365125"/>
          </a:xfrm>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kumimoji="0" lang="en-IN" sz="1400" b="0" i="0" u="none" strike="noStrike" kern="1200" cap="none" spc="0" normalizeH="0" baseline="0" noProof="0">
                <a:ln>
                  <a:noFill/>
                </a:ln>
                <a:solidFill>
                  <a:srgbClr val="00B050"/>
                </a:solidFill>
                <a:effectLst/>
                <a:uLnTx/>
                <a:uFillTx/>
                <a:latin typeface="Calibri"/>
                <a:cs typeface="Calibri"/>
                <a:sym typeface="Calibri"/>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Calibri"/>
              <a:cs typeface="Calibri"/>
              <a:sym typeface="Calibri"/>
            </a:endParaRPr>
          </a:p>
        </p:txBody>
      </p:sp>
      <p:sp>
        <p:nvSpPr>
          <p:cNvPr id="3" name="Slide Number Placeholder 2">
            <a:extLst>
              <a:ext uri="{FF2B5EF4-FFF2-40B4-BE49-F238E27FC236}">
                <a16:creationId xmlns:a16="http://schemas.microsoft.com/office/drawing/2014/main" id="{6CAB34C6-AD1A-558E-949C-08AD4C281D2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867" b="0" i="0" u="none" strike="noStrike" kern="1200" cap="none" spc="0" normalizeH="0" baseline="0" noProof="0" smtClean="0">
                <a:ln>
                  <a:noFill/>
                </a:ln>
                <a:solidFill>
                  <a:prstClr val="black"/>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 sz="1867" b="0" i="0" u="none" strike="noStrike" kern="1200" cap="none" spc="0" normalizeH="0" baseline="0" noProof="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258633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67AFE-0593-0075-9C76-54868C81A01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5961F71-A3D3-7F78-62C5-927639C58F25}"/>
              </a:ext>
            </a:extLst>
          </p:cNvPr>
          <p:cNvSpPr txBox="1">
            <a:spLocks/>
          </p:cNvSpPr>
          <p:nvPr/>
        </p:nvSpPr>
        <p:spPr>
          <a:xfrm>
            <a:off x="219363" y="325175"/>
            <a:ext cx="10515600" cy="559003"/>
          </a:xfrm>
          <a:prstGeom prst="rect">
            <a:avLst/>
          </a:prstGeom>
          <a:noFill/>
          <a:ln>
            <a:noFill/>
          </a:ln>
        </p:spPr>
        <p:txBody>
          <a:bodyPr spcFirstLastPara="1" vert="horz" wrap="square" lIns="68575" tIns="34275" rIns="68575" bIns="34275" rtlCol="0" anchor="ctr" anchorCtr="0">
            <a:normAutofit/>
          </a:bodyPr>
          <a:lstStyle>
            <a:lvl1pPr lvl="0" algn="l" defTabSz="914400" rtl="0" eaLnBrk="1" latinLnBrk="0" hangingPunct="1">
              <a:lnSpc>
                <a:spcPct val="90000"/>
              </a:lnSpc>
              <a:spcBef>
                <a:spcPts val="0"/>
              </a:spcBef>
              <a:spcAft>
                <a:spcPts val="0"/>
              </a:spcAft>
              <a:buClr>
                <a:schemeClr val="dk1"/>
              </a:buClr>
              <a:buSzPts val="1400"/>
              <a:buNone/>
              <a:defRPr sz="4400" kern="1200">
                <a:solidFill>
                  <a:schemeClr val="tx1"/>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marL="0" marR="0" lvl="0" indent="0" algn="l" defTabSz="914400" rtl="0" eaLnBrk="1" fontAlgn="auto" latinLnBrk="0" hangingPunct="1">
              <a:lnSpc>
                <a:spcPct val="90000"/>
              </a:lnSpc>
              <a:spcBef>
                <a:spcPts val="0"/>
              </a:spcBef>
              <a:spcAft>
                <a:spcPts val="0"/>
              </a:spcAft>
              <a:buClr>
                <a:prstClr val="black"/>
              </a:buClr>
              <a:buSzPts val="1400"/>
              <a:buFontTx/>
              <a:buNone/>
              <a:tabLst/>
              <a:defRPr/>
            </a:pPr>
            <a:r>
              <a:rPr kumimoji="0" lang="en-US" sz="2800" b="1" i="0" u="none" strike="noStrike" kern="1200" cap="none" spc="0" normalizeH="0" baseline="0" noProof="0">
                <a:ln>
                  <a:noFill/>
                </a:ln>
                <a:solidFill>
                  <a:prstClr val="black"/>
                </a:solidFill>
                <a:effectLst/>
                <a:uLnTx/>
                <a:uFillTx/>
                <a:latin typeface="Helvetica Neue" panose="020B0604020202020204" charset="0"/>
                <a:ea typeface="+mj-ea"/>
                <a:cs typeface="+mj-cs"/>
              </a:rPr>
              <a:t>Model Interpretability?</a:t>
            </a:r>
            <a:endParaRPr kumimoji="0" lang="en-US" sz="2800" b="0" i="0" u="none" strike="noStrike" kern="1200" cap="none" spc="0" normalizeH="0" baseline="0" noProof="0" dirty="0">
              <a:ln>
                <a:noFill/>
              </a:ln>
              <a:solidFill>
                <a:prstClr val="black"/>
              </a:solidFill>
              <a:effectLst/>
              <a:uLnTx/>
              <a:uFillTx/>
              <a:latin typeface="Helvetica Neue" panose="020B0604020202020204" charset="0"/>
              <a:ea typeface="+mj-ea"/>
              <a:cs typeface="+mj-cs"/>
            </a:endParaRPr>
          </a:p>
        </p:txBody>
      </p:sp>
      <p:pic>
        <p:nvPicPr>
          <p:cNvPr id="3" name="Picture 2" descr="A diagram of a process&#10;&#10;Description automatically generated">
            <a:extLst>
              <a:ext uri="{FF2B5EF4-FFF2-40B4-BE49-F238E27FC236}">
                <a16:creationId xmlns:a16="http://schemas.microsoft.com/office/drawing/2014/main" id="{7C936908-B092-8859-2D22-13967FA56062}"/>
              </a:ext>
            </a:extLst>
          </p:cNvPr>
          <p:cNvPicPr>
            <a:picLocks noChangeAspect="1"/>
          </p:cNvPicPr>
          <p:nvPr/>
        </p:nvPicPr>
        <p:blipFill rotWithShape="1">
          <a:blip r:embed="rId2">
            <a:extLst>
              <a:ext uri="{28A0092B-C50C-407E-A947-70E740481C1C}">
                <a14:useLocalDpi xmlns:a14="http://schemas.microsoft.com/office/drawing/2010/main" val="0"/>
              </a:ext>
            </a:extLst>
          </a:blip>
          <a:srcRect r="57804"/>
          <a:stretch/>
        </p:blipFill>
        <p:spPr>
          <a:xfrm>
            <a:off x="147639" y="1445317"/>
            <a:ext cx="3597281" cy="4272165"/>
          </a:xfrm>
          <a:prstGeom prst="rect">
            <a:avLst/>
          </a:prstGeom>
        </p:spPr>
      </p:pic>
      <p:pic>
        <p:nvPicPr>
          <p:cNvPr id="2" name="Picture 1" descr="A diagram of a process&#10;&#10;Description automatically generated">
            <a:extLst>
              <a:ext uri="{FF2B5EF4-FFF2-40B4-BE49-F238E27FC236}">
                <a16:creationId xmlns:a16="http://schemas.microsoft.com/office/drawing/2014/main" id="{BEB42C24-77F6-FB2F-71CC-344494D98861}"/>
              </a:ext>
            </a:extLst>
          </p:cNvPr>
          <p:cNvPicPr>
            <a:picLocks noChangeAspect="1"/>
          </p:cNvPicPr>
          <p:nvPr/>
        </p:nvPicPr>
        <p:blipFill rotWithShape="1">
          <a:blip r:embed="rId2">
            <a:extLst>
              <a:ext uri="{28A0092B-C50C-407E-A947-70E740481C1C}">
                <a14:useLocalDpi xmlns:a14="http://schemas.microsoft.com/office/drawing/2010/main" val="0"/>
              </a:ext>
            </a:extLst>
          </a:blip>
          <a:srcRect l="42196"/>
          <a:stretch/>
        </p:blipFill>
        <p:spPr>
          <a:xfrm>
            <a:off x="3744919" y="1445317"/>
            <a:ext cx="4927889" cy="4272165"/>
          </a:xfrm>
          <a:prstGeom prst="rect">
            <a:avLst/>
          </a:prstGeom>
        </p:spPr>
      </p:pic>
      <p:sp>
        <p:nvSpPr>
          <p:cNvPr id="6" name="Oval 5">
            <a:extLst>
              <a:ext uri="{FF2B5EF4-FFF2-40B4-BE49-F238E27FC236}">
                <a16:creationId xmlns:a16="http://schemas.microsoft.com/office/drawing/2014/main" id="{15EF7D71-B98E-9928-BF7B-DD8DBBED78AD}"/>
              </a:ext>
            </a:extLst>
          </p:cNvPr>
          <p:cNvSpPr/>
          <p:nvPr/>
        </p:nvSpPr>
        <p:spPr>
          <a:xfrm>
            <a:off x="6081720" y="1445317"/>
            <a:ext cx="1551709" cy="7760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Google Shape;187;g2978e5e2abf_0_59">
            <a:extLst>
              <a:ext uri="{FF2B5EF4-FFF2-40B4-BE49-F238E27FC236}">
                <a16:creationId xmlns:a16="http://schemas.microsoft.com/office/drawing/2014/main" id="{B8F6CB81-2116-7E2D-BD38-424697352E8F}"/>
              </a:ext>
            </a:extLst>
          </p:cNvPr>
          <p:cNvSpPr/>
          <p:nvPr/>
        </p:nvSpPr>
        <p:spPr>
          <a:xfrm>
            <a:off x="5799174" y="1036578"/>
            <a:ext cx="2116800" cy="495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2000" b="1" i="0" u="none" strike="noStrike" kern="1200" cap="none" spc="0" normalizeH="0" baseline="0" noProof="0">
                <a:ln>
                  <a:noFill/>
                </a:ln>
                <a:solidFill>
                  <a:srgbClr val="FF0000"/>
                </a:solidFill>
                <a:effectLst/>
                <a:uLnTx/>
                <a:uFillTx/>
                <a:latin typeface="Helvetica Neue"/>
                <a:ea typeface="Helvetica Neue"/>
                <a:cs typeface="Helvetica Neue"/>
                <a:sym typeface="Helvetica Neue"/>
              </a:rPr>
              <a:t>Classifier</a:t>
            </a:r>
            <a:endParaRPr kumimoji="0" sz="2000" b="1" i="0" u="none" strike="noStrike" kern="1200" cap="none" spc="0" normalizeH="0" baseline="0" noProof="0">
              <a:ln>
                <a:noFill/>
              </a:ln>
              <a:solidFill>
                <a:srgbClr val="FF0000"/>
              </a:solidFill>
              <a:effectLst/>
              <a:uLnTx/>
              <a:uFillTx/>
              <a:latin typeface="Helvetica Neue"/>
              <a:ea typeface="Helvetica Neue"/>
              <a:cs typeface="Helvetica Neue"/>
              <a:sym typeface="Helvetica Neue"/>
            </a:endParaRPr>
          </a:p>
        </p:txBody>
      </p:sp>
      <p:pic>
        <p:nvPicPr>
          <p:cNvPr id="9" name="Picture 8" descr="A group of cartoon characters&#10;&#10;Description automatically generated">
            <a:extLst>
              <a:ext uri="{FF2B5EF4-FFF2-40B4-BE49-F238E27FC236}">
                <a16:creationId xmlns:a16="http://schemas.microsoft.com/office/drawing/2014/main" id="{57FC1E5E-5129-F145-8572-79F6A1B67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8704" y="2221345"/>
            <a:ext cx="2985945" cy="2994979"/>
          </a:xfrm>
          <a:prstGeom prst="rect">
            <a:avLst/>
          </a:prstGeom>
        </p:spPr>
      </p:pic>
      <p:sp>
        <p:nvSpPr>
          <p:cNvPr id="10" name="Google Shape;187;g2978e5e2abf_0_59">
            <a:extLst>
              <a:ext uri="{FF2B5EF4-FFF2-40B4-BE49-F238E27FC236}">
                <a16:creationId xmlns:a16="http://schemas.microsoft.com/office/drawing/2014/main" id="{744BE4BA-30E2-98D1-19ED-ECBAC3B782CE}"/>
              </a:ext>
            </a:extLst>
          </p:cNvPr>
          <p:cNvSpPr/>
          <p:nvPr/>
        </p:nvSpPr>
        <p:spPr>
          <a:xfrm>
            <a:off x="9258192" y="1963879"/>
            <a:ext cx="2116800" cy="495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20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BERTology</a:t>
            </a:r>
            <a:endParaRPr kumimoji="0" sz="2000" b="1"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4" name="Footer Placeholder 4">
            <a:extLst>
              <a:ext uri="{FF2B5EF4-FFF2-40B4-BE49-F238E27FC236}">
                <a16:creationId xmlns:a16="http://schemas.microsoft.com/office/drawing/2014/main" id="{7015D531-C3A6-573B-F4FF-3A1A9116C82C}"/>
              </a:ext>
            </a:extLst>
          </p:cNvPr>
          <p:cNvSpPr>
            <a:spLocks noGrp="1"/>
          </p:cNvSpPr>
          <p:nvPr>
            <p:ph type="ftr" sz="quarter" idx="11"/>
          </p:nvPr>
        </p:nvSpPr>
        <p:spPr>
          <a:xfrm>
            <a:off x="4095750" y="6532575"/>
            <a:ext cx="4591049" cy="365125"/>
          </a:xfrm>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kumimoji="0" lang="en-IN" sz="1400" b="0" i="0" u="none" strike="noStrike" kern="1200" cap="none" spc="0" normalizeH="0" baseline="0" noProof="0">
                <a:ln>
                  <a:noFill/>
                </a:ln>
                <a:solidFill>
                  <a:srgbClr val="00B050"/>
                </a:solidFill>
                <a:effectLst/>
                <a:uLnTx/>
                <a:uFillTx/>
                <a:latin typeface="Calibri"/>
                <a:cs typeface="Calibri"/>
                <a:sym typeface="Calibri"/>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Calibri"/>
              <a:cs typeface="Calibri"/>
              <a:sym typeface="Calibri"/>
            </a:endParaRPr>
          </a:p>
        </p:txBody>
      </p:sp>
      <p:sp>
        <p:nvSpPr>
          <p:cNvPr id="8" name="Google Shape;664;p62">
            <a:extLst>
              <a:ext uri="{FF2B5EF4-FFF2-40B4-BE49-F238E27FC236}">
                <a16:creationId xmlns:a16="http://schemas.microsoft.com/office/drawing/2014/main" id="{4A96345D-E1DC-01F4-B8A2-E0D3CB5E7275}"/>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1200" b="0" i="0" u="sng" strike="noStrike" kern="1200" cap="none" spc="0" normalizeH="0" baseline="0" noProof="0">
                <a:ln>
                  <a:noFill/>
                </a:ln>
                <a:solidFill>
                  <a:srgbClr val="467886"/>
                </a:solidFill>
                <a:effectLst/>
                <a:uLnTx/>
                <a:uFillTx/>
                <a:latin typeface="Aptos" panose="02110004020202020204"/>
                <a:ea typeface="+mn-ea"/>
                <a:cs typeface="+mn-cs"/>
                <a:hlinkClick r:id="rId4"/>
              </a:rPr>
              <a:t>Ganesh Jawahar, Benoît Sagot, Djamé Seddah. What does BERT learn about the structure of language?. ACL 2019</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Slide Number Placeholder 10">
            <a:extLst>
              <a:ext uri="{FF2B5EF4-FFF2-40B4-BE49-F238E27FC236}">
                <a16:creationId xmlns:a16="http://schemas.microsoft.com/office/drawing/2014/main" id="{6FB29D6B-263D-5E23-BE93-5C2E8279698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867" b="0" i="0" u="none" strike="noStrike" kern="1200" cap="none" spc="0" normalizeH="0" baseline="0" noProof="0" smtClean="0">
                <a:ln>
                  <a:noFill/>
                </a:ln>
                <a:solidFill>
                  <a:prstClr val="black"/>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 sz="1867" b="0" i="0" u="none" strike="noStrike" kern="1200" cap="none" spc="0" normalizeH="0" baseline="0" noProof="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319230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003"/>
          </a:xfrm>
        </p:spPr>
        <p:txBody>
          <a:bodyPr>
            <a:normAutofit/>
          </a:bodyPr>
          <a:lstStyle/>
          <a:p>
            <a:r>
              <a:rPr lang="en-US" sz="2800" b="1">
                <a:solidFill>
                  <a:schemeClr val="tx1"/>
                </a:solidFill>
                <a:latin typeface="Helvetica Neue" panose="020B0604020202020204" charset="0"/>
              </a:rPr>
              <a:t>Hierarchy </a:t>
            </a:r>
            <a:r>
              <a:rPr lang="en-US" sz="2800" b="1" dirty="0">
                <a:solidFill>
                  <a:schemeClr val="tx1"/>
                </a:solidFill>
                <a:latin typeface="Helvetica Neue" panose="020B0604020202020204" charset="0"/>
              </a:rPr>
              <a:t>of Linguistic Info - Setting</a:t>
            </a:r>
            <a:endParaRPr lang="en-US" sz="2800" dirty="0">
              <a:solidFill>
                <a:schemeClr val="tx1"/>
              </a:solidFill>
              <a:latin typeface="Helvetica Neue" panose="020B0604020202020204" charset="0"/>
            </a:endParaRPr>
          </a:p>
        </p:txBody>
      </p:sp>
      <p:sp>
        <p:nvSpPr>
          <p:cNvPr id="11" name="Content Placeholder 2"/>
          <p:cNvSpPr>
            <a:spLocks noGrp="1"/>
          </p:cNvSpPr>
          <p:nvPr>
            <p:ph idx="1"/>
          </p:nvPr>
        </p:nvSpPr>
        <p:spPr>
          <a:xfrm>
            <a:off x="838200" y="1454156"/>
            <a:ext cx="6652098" cy="4351338"/>
          </a:xfrm>
        </p:spPr>
        <p:txBody>
          <a:bodyPr>
            <a:normAutofit lnSpcReduction="10000"/>
          </a:bodyPr>
          <a:lstStyle/>
          <a:p>
            <a:r>
              <a:rPr lang="en-US" dirty="0" err="1"/>
              <a:t>Conneau</a:t>
            </a:r>
            <a:r>
              <a:rPr lang="en-US" dirty="0"/>
              <a:t> et al., ACL’18 - Build diagnostic classifier to predict if a linguistic property is encoded in the given sentence representation.</a:t>
            </a:r>
          </a:p>
          <a:p>
            <a:r>
              <a:rPr lang="en-US" dirty="0"/>
              <a:t>Features:</a:t>
            </a:r>
          </a:p>
          <a:p>
            <a:pPr lvl="1"/>
            <a:r>
              <a:rPr lang="en-US" b="1" dirty="0">
                <a:solidFill>
                  <a:srgbClr val="00B050"/>
                </a:solidFill>
              </a:rPr>
              <a:t>Surface</a:t>
            </a:r>
            <a:r>
              <a:rPr lang="en-US" dirty="0"/>
              <a:t> </a:t>
            </a:r>
            <a:r>
              <a:rPr lang="mr-IN" dirty="0"/>
              <a:t>–</a:t>
            </a:r>
            <a:r>
              <a:rPr lang="en-US" dirty="0"/>
              <a:t> Sentence Length, Word Content</a:t>
            </a:r>
          </a:p>
          <a:p>
            <a:pPr lvl="1"/>
            <a:r>
              <a:rPr lang="en-US" b="1" dirty="0">
                <a:solidFill>
                  <a:srgbClr val="00B050"/>
                </a:solidFill>
              </a:rPr>
              <a:t>Syntactic</a:t>
            </a:r>
            <a:r>
              <a:rPr lang="en-US" dirty="0"/>
              <a:t> </a:t>
            </a:r>
            <a:r>
              <a:rPr lang="mr-IN" dirty="0"/>
              <a:t>–</a:t>
            </a:r>
            <a:r>
              <a:rPr lang="en-US" dirty="0"/>
              <a:t> Bigram shift, Tree depth, Top constituent</a:t>
            </a:r>
          </a:p>
          <a:p>
            <a:pPr lvl="1"/>
            <a:r>
              <a:rPr lang="en-US" b="1" dirty="0">
                <a:solidFill>
                  <a:srgbClr val="00B050"/>
                </a:solidFill>
              </a:rPr>
              <a:t>Semantic</a:t>
            </a:r>
            <a:r>
              <a:rPr lang="en-US" dirty="0"/>
              <a:t> </a:t>
            </a:r>
            <a:r>
              <a:rPr lang="mr-IN" dirty="0"/>
              <a:t>–</a:t>
            </a:r>
            <a:r>
              <a:rPr lang="en-US" dirty="0"/>
              <a:t> Tense, Subject Number, Object Number, Coordination Inversion and Semantic Odd Man Out.</a:t>
            </a:r>
          </a:p>
          <a:p>
            <a:endParaRPr lang="en-US" dirty="0"/>
          </a:p>
          <a:p>
            <a:endParaRPr lang="en-US" dirty="0"/>
          </a:p>
        </p:txBody>
      </p:sp>
      <p:sp>
        <p:nvSpPr>
          <p:cNvPr id="12" name="Rectangle 11"/>
          <p:cNvSpPr/>
          <p:nvPr/>
        </p:nvSpPr>
        <p:spPr>
          <a:xfrm>
            <a:off x="9264072" y="5178429"/>
            <a:ext cx="1901248" cy="5857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Aptos" panose="02110004020202020204"/>
                <a:ea typeface="+mn-ea"/>
                <a:cs typeface="+mn-cs"/>
              </a:rPr>
              <a:t>BERT layer</a:t>
            </a:r>
          </a:p>
        </p:txBody>
      </p:sp>
      <p:sp>
        <p:nvSpPr>
          <p:cNvPr id="13" name="Rectangle 12"/>
          <p:cNvSpPr/>
          <p:nvPr/>
        </p:nvSpPr>
        <p:spPr>
          <a:xfrm>
            <a:off x="9264072" y="3873504"/>
            <a:ext cx="1901248" cy="5857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ptos" panose="02110004020202020204"/>
                <a:ea typeface="+mn-ea"/>
                <a:cs typeface="+mn-cs"/>
              </a:rPr>
              <a:t>Simple classifier</a:t>
            </a:r>
          </a:p>
        </p:txBody>
      </p:sp>
      <p:sp>
        <p:nvSpPr>
          <p:cNvPr id="14" name="Rectangle 13"/>
          <p:cNvSpPr/>
          <p:nvPr/>
        </p:nvSpPr>
        <p:spPr>
          <a:xfrm>
            <a:off x="9264072" y="2654305"/>
            <a:ext cx="1901248" cy="5857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ptos" panose="02110004020202020204"/>
                <a:ea typeface="+mn-ea"/>
                <a:cs typeface="+mn-cs"/>
              </a:rPr>
              <a:t>predict sentence length</a:t>
            </a:r>
          </a:p>
        </p:txBody>
      </p:sp>
      <p:cxnSp>
        <p:nvCxnSpPr>
          <p:cNvPr id="15" name="Straight Arrow Connector 14"/>
          <p:cNvCxnSpPr/>
          <p:nvPr/>
        </p:nvCxnSpPr>
        <p:spPr>
          <a:xfrm flipV="1">
            <a:off x="10315214" y="4459291"/>
            <a:ext cx="0" cy="7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315214" y="3240092"/>
            <a:ext cx="0" cy="63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93152" y="1324519"/>
            <a:ext cx="3429199"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0B050"/>
                </a:solidFill>
                <a:effectLst/>
                <a:uLnTx/>
                <a:uFillTx/>
                <a:latin typeface="Aptos" panose="02110004020202020204"/>
                <a:ea typeface="+mn-ea"/>
                <a:cs typeface="+mn-cs"/>
              </a:rPr>
              <a:t>If the prediction accuracy is good, then the model might be capturing the sentence length feature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A29B39-2A40-F249-9487-7AFAAEE10363}" type="slidenum">
              <a:rPr kumimoji="0" lang="en-US" sz="1867" b="0" i="0" u="none" strike="noStrike" kern="1200" cap="none" spc="0" normalizeH="0" baseline="0" noProof="0" smtClean="0">
                <a:ln>
                  <a:noFill/>
                </a:ln>
                <a:solidFill>
                  <a:prstClr val="black"/>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67" b="0" i="0" u="none" strike="noStrike" kern="1200" cap="none" spc="0" normalizeH="0" baseline="0" noProof="0">
              <a:ln>
                <a:noFill/>
              </a:ln>
              <a:solidFill>
                <a:prstClr val="black"/>
              </a:solidFill>
              <a:effectLst/>
              <a:uLnTx/>
              <a:uFillTx/>
              <a:latin typeface="Calibri"/>
              <a:cs typeface="Calibri"/>
              <a:sym typeface="Calibri"/>
            </a:endParaRPr>
          </a:p>
        </p:txBody>
      </p:sp>
      <p:sp>
        <p:nvSpPr>
          <p:cNvPr id="5" name="Google Shape;664;p62">
            <a:extLst>
              <a:ext uri="{FF2B5EF4-FFF2-40B4-BE49-F238E27FC236}">
                <a16:creationId xmlns:a16="http://schemas.microsoft.com/office/drawing/2014/main" id="{CB3DCD44-9B69-2D2C-A0CA-132CA220CF11}"/>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1200" b="0" i="0" u="sng" strike="noStrike" kern="1200" cap="none" spc="0" normalizeH="0" baseline="0" noProof="0">
                <a:ln>
                  <a:noFill/>
                </a:ln>
                <a:solidFill>
                  <a:srgbClr val="467886"/>
                </a:solidFill>
                <a:effectLst/>
                <a:uLnTx/>
                <a:uFillTx/>
                <a:latin typeface="Aptos" panose="02110004020202020204"/>
                <a:ea typeface="+mn-ea"/>
                <a:cs typeface="+mn-cs"/>
                <a:hlinkClick r:id="rId2"/>
              </a:rPr>
              <a:t>Ganesh Jawahar, Benoît Sagot, Djamé Seddah. What does BERT learn about the structure of language?. ACL 2019</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03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3" grpId="0" animBg="1"/>
      <p:bldP spid="14"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g2978e5e2abf_0_59"/>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SG" sz="1400" b="0" i="0" u="none" strike="noStrike" kern="1200" cap="none" spc="0" normalizeH="0" baseline="0" noProof="0">
                <a:ln>
                  <a:noFill/>
                </a:ln>
                <a:solidFill>
                  <a:prstClr val="black"/>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35</a:t>
            </a:fld>
            <a:endParaRPr kumimoji="0" sz="1400" b="0" i="0" u="none" strike="noStrike" kern="1200" cap="none" spc="0" normalizeH="0" baseline="0" noProof="0">
              <a:ln>
                <a:noFill/>
              </a:ln>
              <a:solidFill>
                <a:prstClr val="black"/>
              </a:solidFill>
              <a:effectLst/>
              <a:uLnTx/>
              <a:uFillTx/>
              <a:latin typeface="Roboto"/>
              <a:ea typeface="Roboto"/>
              <a:cs typeface="Roboto"/>
              <a:sym typeface="Roboto"/>
            </a:endParaRPr>
          </a:p>
        </p:txBody>
      </p:sp>
      <p:pic>
        <p:nvPicPr>
          <p:cNvPr id="180" name="Google Shape;180;g2978e5e2abf_0_59"/>
          <p:cNvPicPr preferRelativeResize="0"/>
          <p:nvPr/>
        </p:nvPicPr>
        <p:blipFill rotWithShape="1">
          <a:blip r:embed="rId3">
            <a:alphaModFix/>
          </a:blip>
          <a:srcRect/>
          <a:stretch/>
        </p:blipFill>
        <p:spPr>
          <a:xfrm>
            <a:off x="230756" y="1886961"/>
            <a:ext cx="3029792" cy="3767577"/>
          </a:xfrm>
          <a:prstGeom prst="rect">
            <a:avLst/>
          </a:prstGeom>
          <a:noFill/>
          <a:ln>
            <a:noFill/>
          </a:ln>
        </p:spPr>
      </p:pic>
      <p:sp>
        <p:nvSpPr>
          <p:cNvPr id="181" name="Google Shape;181;g2978e5e2abf_0_59"/>
          <p:cNvSpPr/>
          <p:nvPr/>
        </p:nvSpPr>
        <p:spPr>
          <a:xfrm>
            <a:off x="966158" y="3192262"/>
            <a:ext cx="2128800" cy="504600"/>
          </a:xfrm>
          <a:prstGeom prst="rect">
            <a:avLst/>
          </a:prstGeom>
          <a:solidFill>
            <a:schemeClr val="accent1">
              <a:alpha val="0"/>
            </a:schemeClr>
          </a:solidFill>
          <a:ln w="508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pic>
        <p:nvPicPr>
          <p:cNvPr id="182" name="Google Shape;182;g2978e5e2abf_0_59"/>
          <p:cNvPicPr preferRelativeResize="0"/>
          <p:nvPr/>
        </p:nvPicPr>
        <p:blipFill rotWithShape="1">
          <a:blip r:embed="rId4">
            <a:alphaModFix/>
          </a:blip>
          <a:srcRect/>
          <a:stretch/>
        </p:blipFill>
        <p:spPr>
          <a:xfrm>
            <a:off x="3141601" y="1916137"/>
            <a:ext cx="3383148" cy="3757303"/>
          </a:xfrm>
          <a:prstGeom prst="rect">
            <a:avLst/>
          </a:prstGeom>
          <a:noFill/>
          <a:ln>
            <a:noFill/>
          </a:ln>
        </p:spPr>
      </p:pic>
      <p:pic>
        <p:nvPicPr>
          <p:cNvPr id="183" name="Google Shape;183;g2978e5e2abf_0_59"/>
          <p:cNvPicPr preferRelativeResize="0"/>
          <p:nvPr/>
        </p:nvPicPr>
        <p:blipFill rotWithShape="1">
          <a:blip r:embed="rId5">
            <a:alphaModFix/>
          </a:blip>
          <a:srcRect/>
          <a:stretch/>
        </p:blipFill>
        <p:spPr>
          <a:xfrm>
            <a:off x="6405802" y="1915941"/>
            <a:ext cx="5415794" cy="3748263"/>
          </a:xfrm>
          <a:prstGeom prst="rect">
            <a:avLst/>
          </a:prstGeom>
          <a:noFill/>
          <a:ln>
            <a:noFill/>
          </a:ln>
        </p:spPr>
      </p:pic>
      <p:sp>
        <p:nvSpPr>
          <p:cNvPr id="184" name="Google Shape;184;g2978e5e2abf_0_59"/>
          <p:cNvSpPr/>
          <p:nvPr/>
        </p:nvSpPr>
        <p:spPr>
          <a:xfrm>
            <a:off x="3206958" y="3896385"/>
            <a:ext cx="3214800" cy="1003200"/>
          </a:xfrm>
          <a:prstGeom prst="rect">
            <a:avLst/>
          </a:prstGeom>
          <a:solidFill>
            <a:schemeClr val="accent1">
              <a:alpha val="0"/>
            </a:schemeClr>
          </a:solidFill>
          <a:ln w="508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185" name="Google Shape;185;g2978e5e2abf_0_59"/>
          <p:cNvSpPr/>
          <p:nvPr/>
        </p:nvSpPr>
        <p:spPr>
          <a:xfrm>
            <a:off x="6490294" y="3927204"/>
            <a:ext cx="5271000" cy="1737000"/>
          </a:xfrm>
          <a:prstGeom prst="rect">
            <a:avLst/>
          </a:prstGeom>
          <a:solidFill>
            <a:schemeClr val="accent1">
              <a:alpha val="0"/>
            </a:schemeClr>
          </a:solidFill>
          <a:ln w="508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187" name="Google Shape;187;g2978e5e2abf_0_59"/>
          <p:cNvSpPr/>
          <p:nvPr/>
        </p:nvSpPr>
        <p:spPr>
          <a:xfrm>
            <a:off x="972150" y="1478110"/>
            <a:ext cx="2116800" cy="495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2400" b="1" i="0" u="none" strike="noStrike" kern="1200" cap="none" spc="0" normalizeH="0" baseline="0" noProof="0">
                <a:ln>
                  <a:noFill/>
                </a:ln>
                <a:solidFill>
                  <a:srgbClr val="FF0000"/>
                </a:solidFill>
                <a:effectLst/>
                <a:uLnTx/>
                <a:uFillTx/>
                <a:latin typeface="Helvetica Neue"/>
                <a:ea typeface="Helvetica Neue"/>
                <a:cs typeface="Helvetica Neue"/>
                <a:sym typeface="Helvetica Neue"/>
              </a:rPr>
              <a:t>Surface</a:t>
            </a:r>
            <a:endParaRPr kumimoji="0" sz="2400" b="1" i="0" u="none" strike="noStrike" kern="1200" cap="none" spc="0" normalizeH="0" baseline="0" noProof="0">
              <a:ln>
                <a:noFill/>
              </a:ln>
              <a:solidFill>
                <a:srgbClr val="FF0000"/>
              </a:solidFill>
              <a:effectLst/>
              <a:uLnTx/>
              <a:uFillTx/>
              <a:latin typeface="Helvetica Neue"/>
              <a:ea typeface="Helvetica Neue"/>
              <a:cs typeface="Helvetica Neue"/>
              <a:sym typeface="Helvetica Neue"/>
            </a:endParaRPr>
          </a:p>
        </p:txBody>
      </p:sp>
      <p:sp>
        <p:nvSpPr>
          <p:cNvPr id="188" name="Google Shape;188;g2978e5e2abf_0_59"/>
          <p:cNvSpPr/>
          <p:nvPr/>
        </p:nvSpPr>
        <p:spPr>
          <a:xfrm>
            <a:off x="3597013" y="1478110"/>
            <a:ext cx="2116800" cy="495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2400" b="1" i="0" u="none" strike="noStrike" kern="1200" cap="none" spc="0" normalizeH="0" baseline="0" noProof="0">
                <a:ln>
                  <a:noFill/>
                </a:ln>
                <a:solidFill>
                  <a:srgbClr val="0000FF"/>
                </a:solidFill>
                <a:effectLst/>
                <a:uLnTx/>
                <a:uFillTx/>
                <a:latin typeface="Helvetica Neue"/>
                <a:ea typeface="Helvetica Neue"/>
                <a:cs typeface="Helvetica Neue"/>
                <a:sym typeface="Helvetica Neue"/>
              </a:rPr>
              <a:t>Syntactic</a:t>
            </a:r>
            <a:endParaRPr kumimoji="0" sz="2400" b="1" i="0" u="none" strike="noStrike" kern="1200" cap="none" spc="0" normalizeH="0" baseline="0" noProof="0">
              <a:ln>
                <a:noFill/>
              </a:ln>
              <a:solidFill>
                <a:srgbClr val="0000FF"/>
              </a:solidFill>
              <a:effectLst/>
              <a:uLnTx/>
              <a:uFillTx/>
              <a:latin typeface="Helvetica Neue"/>
              <a:ea typeface="Helvetica Neue"/>
              <a:cs typeface="Helvetica Neue"/>
              <a:sym typeface="Helvetica Neue"/>
            </a:endParaRPr>
          </a:p>
        </p:txBody>
      </p:sp>
      <p:sp>
        <p:nvSpPr>
          <p:cNvPr id="189" name="Google Shape;189;g2978e5e2abf_0_59"/>
          <p:cNvSpPr/>
          <p:nvPr/>
        </p:nvSpPr>
        <p:spPr>
          <a:xfrm>
            <a:off x="7849688" y="1478110"/>
            <a:ext cx="2116800" cy="495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2400" b="1" i="0" u="none" strike="noStrike" kern="1200" cap="none" spc="0" normalizeH="0" baseline="0" noProof="0">
                <a:ln>
                  <a:noFill/>
                </a:ln>
                <a:solidFill>
                  <a:srgbClr val="00B050"/>
                </a:solidFill>
                <a:effectLst/>
                <a:uLnTx/>
                <a:uFillTx/>
                <a:latin typeface="Helvetica Neue"/>
                <a:ea typeface="Helvetica Neue"/>
                <a:cs typeface="Helvetica Neue"/>
                <a:sym typeface="Helvetica Neue"/>
              </a:rPr>
              <a:t>Semantic</a:t>
            </a:r>
            <a:endParaRPr kumimoji="0" sz="2400" b="1" i="0" u="none" strike="noStrike" kern="1200" cap="none" spc="0" normalizeH="0" baseline="0" noProof="0">
              <a:ln>
                <a:noFill/>
              </a:ln>
              <a:solidFill>
                <a:srgbClr val="00B050"/>
              </a:solidFill>
              <a:effectLst/>
              <a:uLnTx/>
              <a:uFillTx/>
              <a:latin typeface="Helvetica Neue"/>
              <a:ea typeface="Helvetica Neue"/>
              <a:cs typeface="Helvetica Neue"/>
              <a:sym typeface="Helvetica Neue"/>
            </a:endParaRPr>
          </a:p>
        </p:txBody>
      </p:sp>
      <p:sp>
        <p:nvSpPr>
          <p:cNvPr id="3" name="Google Shape;223;p6">
            <a:extLst>
              <a:ext uri="{FF2B5EF4-FFF2-40B4-BE49-F238E27FC236}">
                <a16:creationId xmlns:a16="http://schemas.microsoft.com/office/drawing/2014/main" id="{A0DAF74E-C944-E029-A8B5-C946B4EE8530}"/>
              </a:ext>
            </a:extLst>
          </p:cNvPr>
          <p:cNvSpPr/>
          <p:nvPr/>
        </p:nvSpPr>
        <p:spPr>
          <a:xfrm>
            <a:off x="858277" y="526186"/>
            <a:ext cx="10620849" cy="726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800"/>
              <a:buFont typeface="Arial"/>
              <a:buNone/>
              <a:tabLst/>
              <a:defRPr/>
            </a:pPr>
            <a:r>
              <a:rPr kumimoji="0" lang="en-US" sz="2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BERT composes a hierarchy of linguistic signals ranging from surface to semantic features</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 name="Google Shape;664;p62">
            <a:extLst>
              <a:ext uri="{FF2B5EF4-FFF2-40B4-BE49-F238E27FC236}">
                <a16:creationId xmlns:a16="http://schemas.microsoft.com/office/drawing/2014/main" id="{9B9ACD1A-04C7-58A8-FA76-77C44E887D3C}"/>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1200" b="0" i="0" u="sng" strike="noStrike" kern="1200" cap="none" spc="0" normalizeH="0" baseline="0" noProof="0">
                <a:ln>
                  <a:noFill/>
                </a:ln>
                <a:solidFill>
                  <a:srgbClr val="467886"/>
                </a:solidFill>
                <a:effectLst/>
                <a:uLnTx/>
                <a:uFillTx/>
                <a:latin typeface="Aptos" panose="02110004020202020204"/>
                <a:ea typeface="+mn-ea"/>
                <a:cs typeface="+mn-cs"/>
                <a:hlinkClick r:id="rId6"/>
              </a:rPr>
              <a:t>Ganesh Jawahar, Benoît Sagot, Djamé Seddah. What does BERT learn about the structure of language?. ACL 2019</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197107B3-38EB-0148-194A-22149914D7D0}"/>
              </a:ext>
            </a:extLst>
          </p:cNvPr>
          <p:cNvSpPr>
            <a:spLocks noGrp="1"/>
          </p:cNvSpPr>
          <p:nvPr>
            <p:ph type="ftr" sz="quarter" idx="11"/>
          </p:nvPr>
        </p:nvSpPr>
        <p:spPr>
          <a:xfrm>
            <a:off x="4095750" y="6532575"/>
            <a:ext cx="4591049" cy="365125"/>
          </a:xfrm>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kumimoji="0" lang="en-IN" sz="1400" b="0" i="0" u="none" strike="noStrike" kern="1200" cap="none" spc="0" normalizeH="0" baseline="0" noProof="0">
                <a:ln>
                  <a:noFill/>
                </a:ln>
                <a:solidFill>
                  <a:srgbClr val="00B050"/>
                </a:solidFill>
                <a:effectLst/>
                <a:uLnTx/>
                <a:uFillTx/>
                <a:latin typeface="Roboto"/>
                <a:ea typeface="Roboto"/>
                <a:cs typeface="Roboto"/>
                <a:sym typeface="Roboto"/>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5D31-FD59-9B91-2281-6BD9B84DC588}"/>
            </a:ext>
          </a:extLst>
        </p:cNvPr>
        <p:cNvGrpSpPr/>
        <p:nvPr/>
      </p:nvGrpSpPr>
      <p:grpSpPr>
        <a:xfrm>
          <a:off x="0" y="0"/>
          <a:ext cx="0" cy="0"/>
          <a:chOff x="0" y="0"/>
          <a:chExt cx="0" cy="0"/>
        </a:xfrm>
      </p:grpSpPr>
      <p:sp>
        <p:nvSpPr>
          <p:cNvPr id="2" name="Google Shape;223;p6">
            <a:extLst>
              <a:ext uri="{FF2B5EF4-FFF2-40B4-BE49-F238E27FC236}">
                <a16:creationId xmlns:a16="http://schemas.microsoft.com/office/drawing/2014/main" id="{94D0125A-FB6E-FCBB-DDC5-E121154CCAC4}"/>
              </a:ext>
            </a:extLst>
          </p:cNvPr>
          <p:cNvSpPr/>
          <p:nvPr/>
        </p:nvSpPr>
        <p:spPr>
          <a:xfrm>
            <a:off x="458227" y="95371"/>
            <a:ext cx="10620849" cy="726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800"/>
              <a:buFont typeface="Arial"/>
              <a:buNone/>
              <a:tabLst/>
              <a:defRPr/>
            </a:pPr>
            <a:r>
              <a:rPr kumimoji="0" lang="en-US" sz="2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Edge Probing</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5" name="Picture 4" descr="A diagram of a diagram&#10;&#10;Description automatically generated">
            <a:extLst>
              <a:ext uri="{FF2B5EF4-FFF2-40B4-BE49-F238E27FC236}">
                <a16:creationId xmlns:a16="http://schemas.microsoft.com/office/drawing/2014/main" id="{F8534D97-4988-DA4A-4907-23881D23C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651" y="1476375"/>
            <a:ext cx="6809249" cy="3905250"/>
          </a:xfrm>
          <a:prstGeom prst="rect">
            <a:avLst/>
          </a:prstGeom>
        </p:spPr>
      </p:pic>
      <p:sp>
        <p:nvSpPr>
          <p:cNvPr id="7" name="Oval 6">
            <a:extLst>
              <a:ext uri="{FF2B5EF4-FFF2-40B4-BE49-F238E27FC236}">
                <a16:creationId xmlns:a16="http://schemas.microsoft.com/office/drawing/2014/main" id="{02FAD1B5-33D0-12EE-0ABE-9A9BF08E0721}"/>
              </a:ext>
            </a:extLst>
          </p:cNvPr>
          <p:cNvSpPr/>
          <p:nvPr/>
        </p:nvSpPr>
        <p:spPr>
          <a:xfrm>
            <a:off x="5231975" y="4731442"/>
            <a:ext cx="1551709" cy="7760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Oval 7">
            <a:extLst>
              <a:ext uri="{FF2B5EF4-FFF2-40B4-BE49-F238E27FC236}">
                <a16:creationId xmlns:a16="http://schemas.microsoft.com/office/drawing/2014/main" id="{A10D6D81-E4AD-EF04-F2B4-DB5C30B80E37}"/>
              </a:ext>
            </a:extLst>
          </p:cNvPr>
          <p:cNvSpPr/>
          <p:nvPr/>
        </p:nvSpPr>
        <p:spPr>
          <a:xfrm>
            <a:off x="3509394" y="3787198"/>
            <a:ext cx="1302752" cy="644236"/>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Oval 8">
            <a:extLst>
              <a:ext uri="{FF2B5EF4-FFF2-40B4-BE49-F238E27FC236}">
                <a16:creationId xmlns:a16="http://schemas.microsoft.com/office/drawing/2014/main" id="{996775AC-E055-FBD0-7FE7-8E93EB931630}"/>
              </a:ext>
            </a:extLst>
          </p:cNvPr>
          <p:cNvSpPr/>
          <p:nvPr/>
        </p:nvSpPr>
        <p:spPr>
          <a:xfrm>
            <a:off x="5656271" y="3795857"/>
            <a:ext cx="1302752" cy="644236"/>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Google Shape;664;p62">
            <a:extLst>
              <a:ext uri="{FF2B5EF4-FFF2-40B4-BE49-F238E27FC236}">
                <a16:creationId xmlns:a16="http://schemas.microsoft.com/office/drawing/2014/main" id="{B748EC08-1635-772D-F4F1-9A3FBAEEB990}"/>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1200" b="0" i="0" u="sng" strike="noStrike" kern="1200" cap="none" spc="0" normalizeH="0" baseline="0" noProof="0">
                <a:ln>
                  <a:noFill/>
                </a:ln>
                <a:solidFill>
                  <a:srgbClr val="467886"/>
                </a:solidFill>
                <a:effectLst/>
                <a:uLnTx/>
                <a:uFillTx/>
                <a:latin typeface="Aptos" panose="02110004020202020204"/>
                <a:ea typeface="+mn-ea"/>
                <a:cs typeface="+mn-cs"/>
                <a:hlinkClick r:id="rId3"/>
              </a:rPr>
              <a:t>Ian Tenney, Patrick Xia, Berlin Chen, Alex Wang, Adam Poliak, R Thomas McCoy, Najoung Kim, Benjamin Van Durme, Samuel R. Bowman, Dipanjan Das, Ellie Pavlick. What do you learn from context? Probing for sentence structure in contextualized word representations. ICLR 2019</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Footer Placeholder 4">
            <a:extLst>
              <a:ext uri="{FF2B5EF4-FFF2-40B4-BE49-F238E27FC236}">
                <a16:creationId xmlns:a16="http://schemas.microsoft.com/office/drawing/2014/main" id="{42F75EE7-B840-4FA1-FB7F-8B9E9CE5CF4C}"/>
              </a:ext>
            </a:extLst>
          </p:cNvPr>
          <p:cNvSpPr>
            <a:spLocks noGrp="1"/>
          </p:cNvSpPr>
          <p:nvPr>
            <p:ph type="ftr" sz="quarter" idx="11"/>
          </p:nvPr>
        </p:nvSpPr>
        <p:spPr>
          <a:xfrm>
            <a:off x="4095750" y="6532575"/>
            <a:ext cx="4591049" cy="365125"/>
          </a:xfrm>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kumimoji="0" lang="en-IN" sz="1400" b="0" i="0" u="none" strike="noStrike" kern="1200" cap="none" spc="0" normalizeH="0" baseline="0" noProof="0">
                <a:ln>
                  <a:noFill/>
                </a:ln>
                <a:solidFill>
                  <a:srgbClr val="00B050"/>
                </a:solidFill>
                <a:effectLst/>
                <a:uLnTx/>
                <a:uFillTx/>
                <a:latin typeface="Roboto"/>
                <a:ea typeface="Roboto"/>
                <a:cs typeface="Roboto"/>
                <a:sym typeface="Roboto"/>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Roboto"/>
              <a:ea typeface="Roboto"/>
              <a:cs typeface="Roboto"/>
              <a:sym typeface="Roboto"/>
            </a:endParaRPr>
          </a:p>
        </p:txBody>
      </p:sp>
      <p:sp>
        <p:nvSpPr>
          <p:cNvPr id="4" name="Slide Number Placeholder 3">
            <a:extLst>
              <a:ext uri="{FF2B5EF4-FFF2-40B4-BE49-F238E27FC236}">
                <a16:creationId xmlns:a16="http://schemas.microsoft.com/office/drawing/2014/main" id="{5F0EC1F5-C593-B1CB-5549-0F3741AA001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SG" sz="1400" b="0" i="0" u="none" strike="noStrike" kern="1200" cap="none" spc="0" normalizeH="0" baseline="0" noProof="0" smtClean="0">
                <a:ln>
                  <a:noFill/>
                </a:ln>
                <a:solidFill>
                  <a:prstClr val="black"/>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36</a:t>
            </a:fld>
            <a:endParaRPr kumimoji="0" lang="en-SG" sz="1400" b="0" i="0" u="none" strike="noStrike" kern="1200" cap="none" spc="0" normalizeH="0" baseline="0" noProof="0">
              <a:ln>
                <a:noFill/>
              </a:ln>
              <a:solidFill>
                <a:prstClr val="black"/>
              </a:solidFill>
              <a:effectLst/>
              <a:uLnTx/>
              <a:uFillTx/>
              <a:latin typeface="Roboto"/>
              <a:ea typeface="Roboto"/>
              <a:cs typeface="Roboto"/>
              <a:sym typeface="Roboto"/>
            </a:endParaRPr>
          </a:p>
        </p:txBody>
      </p:sp>
    </p:spTree>
    <p:extLst>
      <p:ext uri="{BB962C8B-B14F-4D97-AF65-F5344CB8AC3E}">
        <p14:creationId xmlns:p14="http://schemas.microsoft.com/office/powerpoint/2010/main" val="30345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FB047-37C0-00B2-8E2B-37C04C325E7E}"/>
            </a:ext>
          </a:extLst>
        </p:cNvPr>
        <p:cNvGrpSpPr/>
        <p:nvPr/>
      </p:nvGrpSpPr>
      <p:grpSpPr>
        <a:xfrm>
          <a:off x="0" y="0"/>
          <a:ext cx="0" cy="0"/>
          <a:chOff x="0" y="0"/>
          <a:chExt cx="0" cy="0"/>
        </a:xfrm>
      </p:grpSpPr>
      <p:sp>
        <p:nvSpPr>
          <p:cNvPr id="2" name="Google Shape;223;p6">
            <a:extLst>
              <a:ext uri="{FF2B5EF4-FFF2-40B4-BE49-F238E27FC236}">
                <a16:creationId xmlns:a16="http://schemas.microsoft.com/office/drawing/2014/main" id="{7A226353-994F-38FE-6C2C-C67EAA62CE06}"/>
              </a:ext>
            </a:extLst>
          </p:cNvPr>
          <p:cNvSpPr/>
          <p:nvPr/>
        </p:nvSpPr>
        <p:spPr>
          <a:xfrm>
            <a:off x="458227" y="95371"/>
            <a:ext cx="10620849" cy="726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800"/>
              <a:buFont typeface="Arial"/>
              <a:buNone/>
              <a:tabLst/>
              <a:defRPr/>
            </a:pPr>
            <a:r>
              <a:rPr kumimoji="0" lang="en-US" sz="2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Edge Probing</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4" name="Picture 3" descr="A black and white text&#10;&#10;Description automatically generated">
            <a:extLst>
              <a:ext uri="{FF2B5EF4-FFF2-40B4-BE49-F238E27FC236}">
                <a16:creationId xmlns:a16="http://schemas.microsoft.com/office/drawing/2014/main" id="{D04EC4F1-1950-BA96-C75A-C0C3C762D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0939" y="1163313"/>
            <a:ext cx="7992658" cy="4212186"/>
          </a:xfrm>
          <a:prstGeom prst="rect">
            <a:avLst/>
          </a:prstGeom>
        </p:spPr>
      </p:pic>
      <p:sp>
        <p:nvSpPr>
          <p:cNvPr id="6" name="Google Shape;664;p62">
            <a:extLst>
              <a:ext uri="{FF2B5EF4-FFF2-40B4-BE49-F238E27FC236}">
                <a16:creationId xmlns:a16="http://schemas.microsoft.com/office/drawing/2014/main" id="{63AC36FC-765D-9E39-43CB-240957529164}"/>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1200" b="0" i="0" u="sng" strike="noStrike" kern="1200" cap="none" spc="0" normalizeH="0" baseline="0" noProof="0">
                <a:ln>
                  <a:noFill/>
                </a:ln>
                <a:solidFill>
                  <a:srgbClr val="467886"/>
                </a:solidFill>
                <a:effectLst/>
                <a:uLnTx/>
                <a:uFillTx/>
                <a:latin typeface="Aptos" panose="02110004020202020204"/>
                <a:ea typeface="+mn-ea"/>
                <a:cs typeface="+mn-cs"/>
                <a:hlinkClick r:id="rId3"/>
              </a:rPr>
              <a:t>Ian Tenney, Patrick Xia, Berlin Chen, Alex Wang, Adam Poliak, R Thomas McCoy, Najoung Kim, Benjamin Van Durme, Samuel R. Bowman, Dipanjan Das, Ellie Pavlick. What do you learn from context? Probing for sentence structure in contextualized word representations. ICLR 2019</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 name="Footer Placeholder 4">
            <a:extLst>
              <a:ext uri="{FF2B5EF4-FFF2-40B4-BE49-F238E27FC236}">
                <a16:creationId xmlns:a16="http://schemas.microsoft.com/office/drawing/2014/main" id="{5395C493-824D-E6FB-0FC4-692AB546EAA0}"/>
              </a:ext>
            </a:extLst>
          </p:cNvPr>
          <p:cNvSpPr>
            <a:spLocks noGrp="1"/>
          </p:cNvSpPr>
          <p:nvPr>
            <p:ph type="ftr" sz="quarter" idx="11"/>
          </p:nvPr>
        </p:nvSpPr>
        <p:spPr>
          <a:xfrm>
            <a:off x="4095750" y="6532575"/>
            <a:ext cx="4591049" cy="365125"/>
          </a:xfrm>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kumimoji="0" lang="en-IN" sz="1400" b="0" i="0" u="none" strike="noStrike" kern="1200" cap="none" spc="0" normalizeH="0" baseline="0" noProof="0">
                <a:ln>
                  <a:noFill/>
                </a:ln>
                <a:solidFill>
                  <a:srgbClr val="00B050"/>
                </a:solidFill>
                <a:effectLst/>
                <a:uLnTx/>
                <a:uFillTx/>
                <a:latin typeface="Roboto"/>
                <a:ea typeface="Roboto"/>
                <a:cs typeface="Roboto"/>
                <a:sym typeface="Roboto"/>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Roboto"/>
              <a:ea typeface="Roboto"/>
              <a:cs typeface="Roboto"/>
              <a:sym typeface="Roboto"/>
            </a:endParaRPr>
          </a:p>
        </p:txBody>
      </p:sp>
      <p:sp>
        <p:nvSpPr>
          <p:cNvPr id="3" name="Slide Number Placeholder 2">
            <a:extLst>
              <a:ext uri="{FF2B5EF4-FFF2-40B4-BE49-F238E27FC236}">
                <a16:creationId xmlns:a16="http://schemas.microsoft.com/office/drawing/2014/main" id="{CE831E7B-6811-A707-C192-13F7C61B771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SG" sz="1400" b="0" i="0" u="none" strike="noStrike" kern="1200" cap="none" spc="0" normalizeH="0" baseline="0" noProof="0" smtClean="0">
                <a:ln>
                  <a:noFill/>
                </a:ln>
                <a:solidFill>
                  <a:prstClr val="black"/>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37</a:t>
            </a:fld>
            <a:endParaRPr kumimoji="0" lang="en-SG" sz="1400" b="0" i="0" u="none" strike="noStrike" kern="1200" cap="none" spc="0" normalizeH="0" baseline="0" noProof="0">
              <a:ln>
                <a:noFill/>
              </a:ln>
              <a:solidFill>
                <a:prstClr val="black"/>
              </a:solidFill>
              <a:effectLst/>
              <a:uLnTx/>
              <a:uFillTx/>
              <a:latin typeface="Roboto"/>
              <a:ea typeface="Roboto"/>
              <a:cs typeface="Roboto"/>
              <a:sym typeface="Roboto"/>
            </a:endParaRPr>
          </a:p>
        </p:txBody>
      </p:sp>
    </p:spTree>
    <p:extLst>
      <p:ext uri="{BB962C8B-B14F-4D97-AF65-F5344CB8AC3E}">
        <p14:creationId xmlns:p14="http://schemas.microsoft.com/office/powerpoint/2010/main" val="1701123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3;p6">
            <a:extLst>
              <a:ext uri="{FF2B5EF4-FFF2-40B4-BE49-F238E27FC236}">
                <a16:creationId xmlns:a16="http://schemas.microsoft.com/office/drawing/2014/main" id="{F06154F1-4A33-C6EB-4B09-C47CAEFAB78C}"/>
              </a:ext>
            </a:extLst>
          </p:cNvPr>
          <p:cNvSpPr/>
          <p:nvPr/>
        </p:nvSpPr>
        <p:spPr>
          <a:xfrm>
            <a:off x="458227" y="95371"/>
            <a:ext cx="10620849" cy="726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800"/>
              <a:buFont typeface="Arial"/>
              <a:buNone/>
              <a:tabLst/>
              <a:defRPr/>
            </a:pPr>
            <a:r>
              <a:rPr kumimoji="0" lang="en-US" sz="2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Edge Probing</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4" name="Picture 3" descr="A diagram of a process&#10;&#10;Description automatically generated">
            <a:extLst>
              <a:ext uri="{FF2B5EF4-FFF2-40B4-BE49-F238E27FC236}">
                <a16:creationId xmlns:a16="http://schemas.microsoft.com/office/drawing/2014/main" id="{81AD45E1-7C78-9A70-69A9-6B1ED6D59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8" y="1406968"/>
            <a:ext cx="6921688" cy="4371987"/>
          </a:xfrm>
          <a:prstGeom prst="rect">
            <a:avLst/>
          </a:prstGeom>
        </p:spPr>
      </p:pic>
      <p:pic>
        <p:nvPicPr>
          <p:cNvPr id="6" name="Picture 5" descr="A graph with numbers and a ruler&#10;&#10;Description automatically generated">
            <a:extLst>
              <a:ext uri="{FF2B5EF4-FFF2-40B4-BE49-F238E27FC236}">
                <a16:creationId xmlns:a16="http://schemas.microsoft.com/office/drawing/2014/main" id="{65D79046-1EF5-8CFC-D657-ED24CD661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477" y="1755892"/>
            <a:ext cx="4073713" cy="3674138"/>
          </a:xfrm>
          <a:prstGeom prst="rect">
            <a:avLst/>
          </a:prstGeom>
        </p:spPr>
      </p:pic>
      <p:sp>
        <p:nvSpPr>
          <p:cNvPr id="7" name="Google Shape;664;p62">
            <a:extLst>
              <a:ext uri="{FF2B5EF4-FFF2-40B4-BE49-F238E27FC236}">
                <a16:creationId xmlns:a16="http://schemas.microsoft.com/office/drawing/2014/main" id="{B1303066-7C41-6E6A-47CE-118979C60F8A}"/>
              </a:ext>
            </a:extLst>
          </p:cNvPr>
          <p:cNvSpPr txBox="1">
            <a:spLocks/>
          </p:cNvSpPr>
          <p:nvPr/>
        </p:nvSpPr>
        <p:spPr>
          <a:xfrm>
            <a:off x="580868" y="6165733"/>
            <a:ext cx="10772800" cy="177600"/>
          </a:xfrm>
          <a:prstGeom prst="rect">
            <a:avLst/>
          </a:prstGeom>
          <a:noFill/>
          <a:ln>
            <a:noFill/>
          </a:ln>
        </p:spPr>
        <p:txBody>
          <a:bodyPr spcFirstLastPara="1" vert="horz" wrap="square" lIns="91433" tIns="45700" rIns="91433"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1200" b="0" i="0" u="sng" strike="noStrike" kern="1200" cap="none" spc="0" normalizeH="0" baseline="0" noProof="0">
                <a:ln>
                  <a:noFill/>
                </a:ln>
                <a:solidFill>
                  <a:srgbClr val="467886"/>
                </a:solidFill>
                <a:effectLst/>
                <a:uLnTx/>
                <a:uFillTx/>
                <a:latin typeface="Aptos" panose="02110004020202020204"/>
                <a:ea typeface="+mn-ea"/>
                <a:cs typeface="+mn-cs"/>
                <a:hlinkClick r:id="rId4"/>
              </a:rPr>
              <a:t>Ian Tenney, Patrick Xia, Berlin Chen, Alex Wang, Adam Poliak, R Thomas McCoy, Najoung Kim, Benjamin Van Durme, Samuel R. Bowman, Dipanjan Das, Ellie Pavlick. What do you learn from context? Probing for sentence structure in contextualized word representations. ICLR 2019</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Google Shape;349;p36">
            <a:extLst>
              <a:ext uri="{FF2B5EF4-FFF2-40B4-BE49-F238E27FC236}">
                <a16:creationId xmlns:a16="http://schemas.microsoft.com/office/drawing/2014/main" id="{CCD325EA-E818-8CCA-F0AA-86F03BC3308D}"/>
              </a:ext>
            </a:extLst>
          </p:cNvPr>
          <p:cNvSpPr txBox="1"/>
          <p:nvPr/>
        </p:nvSpPr>
        <p:spPr>
          <a:xfrm>
            <a:off x="5901935" y="119271"/>
            <a:ext cx="5985164" cy="1169511"/>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sz="2000" b="0" i="0" u="none" strike="noStrike" kern="1200" cap="none" spc="0" normalizeH="0" baseline="0" noProof="0">
                <a:ln>
                  <a:noFill/>
                </a:ln>
                <a:solidFill>
                  <a:srgbClr val="FF0000"/>
                </a:solidFill>
                <a:effectLst/>
                <a:uLnTx/>
                <a:uFillTx/>
                <a:latin typeface="Calibri"/>
                <a:ea typeface="Calibri"/>
                <a:cs typeface="Calibri"/>
                <a:sym typeface="Calibri"/>
              </a:rPr>
              <a:t>Local syntax (word-level) captured at initial-middle layers</a:t>
            </a:r>
            <a:endParaRPr kumimoji="0" sz="2000" b="0" i="0" u="none" strike="noStrike" kern="1200" cap="none" spc="0" normalizeH="0" baseline="0" noProof="0">
              <a:ln>
                <a:noFill/>
              </a:ln>
              <a:solidFill>
                <a:srgbClr val="FF0000"/>
              </a:solidFill>
              <a:effectLst/>
              <a:uLnTx/>
              <a:uFillTx/>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sz="2000" b="0" i="0" u="none" strike="noStrike" kern="1200" cap="none" spc="0" normalizeH="0" baseline="0" noProof="0">
                <a:ln>
                  <a:noFill/>
                </a:ln>
                <a:solidFill>
                  <a:srgbClr val="00B050"/>
                </a:solidFill>
                <a:effectLst/>
                <a:uLnTx/>
                <a:uFillTx/>
                <a:latin typeface="Calibri"/>
                <a:ea typeface="Calibri"/>
                <a:cs typeface="Calibri"/>
                <a:sym typeface="Calibri"/>
              </a:rPr>
              <a:t>High-level semantics captured at later layers</a:t>
            </a:r>
            <a:endParaRPr kumimoji="0" sz="2000" b="0" i="0" u="none" strike="noStrike" kern="1200" cap="none" spc="0" normalizeH="0" baseline="0" noProof="0">
              <a:ln>
                <a:noFill/>
              </a:ln>
              <a:solidFill>
                <a:srgbClr val="00B050"/>
              </a:solidFill>
              <a:effectLst/>
              <a:uLnTx/>
              <a:uFillTx/>
              <a:latin typeface="Calibri"/>
              <a:ea typeface="Calibri"/>
              <a:cs typeface="Calibri"/>
              <a:sym typeface="Calibri"/>
            </a:endParaRPr>
          </a:p>
        </p:txBody>
      </p:sp>
      <p:sp>
        <p:nvSpPr>
          <p:cNvPr id="9" name="Oval 8">
            <a:extLst>
              <a:ext uri="{FF2B5EF4-FFF2-40B4-BE49-F238E27FC236}">
                <a16:creationId xmlns:a16="http://schemas.microsoft.com/office/drawing/2014/main" id="{B0D68DED-113F-52B9-9E80-865FE65E90B5}"/>
              </a:ext>
            </a:extLst>
          </p:cNvPr>
          <p:cNvSpPr/>
          <p:nvPr/>
        </p:nvSpPr>
        <p:spPr>
          <a:xfrm>
            <a:off x="7342808" y="2228387"/>
            <a:ext cx="1551709" cy="170630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C76D0D52-F802-72D2-FC59-2BF138FC8798}"/>
              </a:ext>
            </a:extLst>
          </p:cNvPr>
          <p:cNvSpPr/>
          <p:nvPr/>
        </p:nvSpPr>
        <p:spPr>
          <a:xfrm>
            <a:off x="7342807" y="3829209"/>
            <a:ext cx="1551709" cy="1706303"/>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Footer Placeholder 4">
            <a:extLst>
              <a:ext uri="{FF2B5EF4-FFF2-40B4-BE49-F238E27FC236}">
                <a16:creationId xmlns:a16="http://schemas.microsoft.com/office/drawing/2014/main" id="{D7195269-9C90-5238-75DB-350210AB8E47}"/>
              </a:ext>
            </a:extLst>
          </p:cNvPr>
          <p:cNvSpPr>
            <a:spLocks noGrp="1"/>
          </p:cNvSpPr>
          <p:nvPr>
            <p:ph type="ftr" sz="quarter" idx="11"/>
          </p:nvPr>
        </p:nvSpPr>
        <p:spPr>
          <a:xfrm>
            <a:off x="4095750" y="6532575"/>
            <a:ext cx="4591049" cy="365125"/>
          </a:xfrm>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kumimoji="0" lang="en-IN" sz="1400" b="0" i="0" u="none" strike="noStrike" kern="1200" cap="none" spc="0" normalizeH="0" baseline="0" noProof="0">
                <a:ln>
                  <a:noFill/>
                </a:ln>
                <a:solidFill>
                  <a:srgbClr val="00B050"/>
                </a:solidFill>
                <a:effectLst/>
                <a:uLnTx/>
                <a:uFillTx/>
                <a:latin typeface="Roboto"/>
                <a:ea typeface="Roboto"/>
                <a:cs typeface="Roboto"/>
                <a:sym typeface="Roboto"/>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Roboto"/>
              <a:ea typeface="Roboto"/>
              <a:cs typeface="Roboto"/>
              <a:sym typeface="Roboto"/>
            </a:endParaRPr>
          </a:p>
        </p:txBody>
      </p:sp>
      <p:sp>
        <p:nvSpPr>
          <p:cNvPr id="5" name="Slide Number Placeholder 4">
            <a:extLst>
              <a:ext uri="{FF2B5EF4-FFF2-40B4-BE49-F238E27FC236}">
                <a16:creationId xmlns:a16="http://schemas.microsoft.com/office/drawing/2014/main" id="{D2E1DE1D-8404-2B59-A998-98D0C63CA4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SG" sz="1400" b="0" i="0" u="none" strike="noStrike" kern="1200" cap="none" spc="0" normalizeH="0" baseline="0" noProof="0" smtClean="0">
                <a:ln>
                  <a:noFill/>
                </a:ln>
                <a:solidFill>
                  <a:prstClr val="black"/>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38</a:t>
            </a:fld>
            <a:endParaRPr kumimoji="0" lang="en-SG" sz="1400" b="0" i="0" u="none" strike="noStrike" kern="1200" cap="none" spc="0" normalizeH="0" baseline="0" noProof="0">
              <a:ln>
                <a:noFill/>
              </a:ln>
              <a:solidFill>
                <a:prstClr val="black"/>
              </a:solidFill>
              <a:effectLst/>
              <a:uLnTx/>
              <a:uFillTx/>
              <a:latin typeface="Roboto"/>
              <a:ea typeface="Roboto"/>
              <a:cs typeface="Roboto"/>
              <a:sym typeface="Roboto"/>
            </a:endParaRPr>
          </a:p>
        </p:txBody>
      </p:sp>
    </p:spTree>
    <p:extLst>
      <p:ext uri="{BB962C8B-B14F-4D97-AF65-F5344CB8AC3E}">
        <p14:creationId xmlns:p14="http://schemas.microsoft.com/office/powerpoint/2010/main" val="394982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4C241-9D08-D2D3-9369-C2556A5EA6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D3F04-2E40-4677-98DB-74993657FA34}"/>
              </a:ext>
            </a:extLst>
          </p:cNvPr>
          <p:cNvSpPr>
            <a:spLocks noGrp="1"/>
          </p:cNvSpPr>
          <p:nvPr>
            <p:ph idx="13"/>
          </p:nvPr>
        </p:nvSpPr>
        <p:spPr>
          <a:xfrm>
            <a:off x="147638" y="6203219"/>
            <a:ext cx="12044362" cy="236550"/>
          </a:xfrm>
        </p:spPr>
        <p:txBody>
          <a:bodyPr/>
          <a:lstStyle/>
          <a:p>
            <a:r>
              <a:rPr lang="en-US">
                <a:hlinkClick r:id="rId2"/>
              </a:rPr>
              <a:t>Madeline C. Schiappa. Robustness Analysis of Video-Language Models. NeurIPS 2022.</a:t>
            </a:r>
            <a:endParaRPr lang="en-IN" dirty="0">
              <a:hlinkClick r:id="rId2"/>
            </a:endParaRPr>
          </a:p>
        </p:txBody>
      </p:sp>
      <p:sp>
        <p:nvSpPr>
          <p:cNvPr id="5" name="Title 4">
            <a:extLst>
              <a:ext uri="{FF2B5EF4-FFF2-40B4-BE49-F238E27FC236}">
                <a16:creationId xmlns:a16="http://schemas.microsoft.com/office/drawing/2014/main" id="{006A1590-BCDE-626E-AB0A-EFF1FE14F5D2}"/>
              </a:ext>
            </a:extLst>
          </p:cNvPr>
          <p:cNvSpPr>
            <a:spLocks noGrp="1"/>
          </p:cNvSpPr>
          <p:nvPr>
            <p:ph type="title"/>
          </p:nvPr>
        </p:nvSpPr>
        <p:spPr/>
        <p:txBody>
          <a:bodyPr>
            <a:normAutofit/>
          </a:bodyPr>
          <a:lstStyle/>
          <a:p>
            <a:r>
              <a:rPr lang="en-IN" sz="2800" b="1">
                <a:latin typeface="Helvetica Neue" panose="020B0604020202020204" charset="0"/>
              </a:rPr>
              <a:t>Mechanistic Interpretability</a:t>
            </a:r>
            <a:endParaRPr lang="en-IN" sz="2800" b="1" dirty="0">
              <a:latin typeface="Helvetica Neue" panose="020B0604020202020204" charset="0"/>
            </a:endParaRPr>
          </a:p>
        </p:txBody>
      </p:sp>
      <p:sp>
        <p:nvSpPr>
          <p:cNvPr id="6" name="Slide Number Placeholder 5">
            <a:extLst>
              <a:ext uri="{FF2B5EF4-FFF2-40B4-BE49-F238E27FC236}">
                <a16:creationId xmlns:a16="http://schemas.microsoft.com/office/drawing/2014/main" id="{6B6042D6-4B76-E2B4-2706-AE7B9D4720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pic>
        <p:nvPicPr>
          <p:cNvPr id="7" name="Picture 6" descr="A question mark on a pink background&#10;&#10;Description automatically generated">
            <a:extLst>
              <a:ext uri="{FF2B5EF4-FFF2-40B4-BE49-F238E27FC236}">
                <a16:creationId xmlns:a16="http://schemas.microsoft.com/office/drawing/2014/main" id="{1D477A5C-3EF7-C751-BA6C-D4A5202FF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2" y="1689803"/>
            <a:ext cx="3641091" cy="3092858"/>
          </a:xfrm>
          <a:prstGeom prst="rect">
            <a:avLst/>
          </a:prstGeom>
        </p:spPr>
      </p:pic>
      <p:sp>
        <p:nvSpPr>
          <p:cNvPr id="11" name="Google Shape;432;p41">
            <a:extLst>
              <a:ext uri="{FF2B5EF4-FFF2-40B4-BE49-F238E27FC236}">
                <a16:creationId xmlns:a16="http://schemas.microsoft.com/office/drawing/2014/main" id="{7BCDF596-AEA5-DB51-7A7F-C084BDB3683A}"/>
              </a:ext>
            </a:extLst>
          </p:cNvPr>
          <p:cNvSpPr txBox="1"/>
          <p:nvPr/>
        </p:nvSpPr>
        <p:spPr>
          <a:xfrm>
            <a:off x="6525813" y="1689803"/>
            <a:ext cx="4024209" cy="1169511"/>
          </a:xfrm>
          <a:prstGeom prst="rect">
            <a:avLst/>
          </a:prstGeom>
          <a:solidFill>
            <a:srgbClr val="FFF2CC"/>
          </a:solid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ptos" panose="02110004020202020204"/>
                <a:ea typeface="+mn-ea"/>
                <a:cs typeface="+mn-cs"/>
              </a:rPr>
              <a:t>Interpreting Model Predictions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Aptos" panose="02110004020202020204"/>
                <a:ea typeface="+mn-ea"/>
                <a:cs typeface="+mn-cs"/>
              </a:rPr>
              <a:t>Why did the model make this prediction?</a:t>
            </a:r>
          </a:p>
        </p:txBody>
      </p:sp>
      <p:sp>
        <p:nvSpPr>
          <p:cNvPr id="12" name="Oval 11">
            <a:extLst>
              <a:ext uri="{FF2B5EF4-FFF2-40B4-BE49-F238E27FC236}">
                <a16:creationId xmlns:a16="http://schemas.microsoft.com/office/drawing/2014/main" id="{B8D751BA-EA09-4846-D5A4-05B01772868F}"/>
              </a:ext>
            </a:extLst>
          </p:cNvPr>
          <p:cNvSpPr/>
          <p:nvPr/>
        </p:nvSpPr>
        <p:spPr>
          <a:xfrm>
            <a:off x="4689763" y="3236233"/>
            <a:ext cx="3101110" cy="101048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What if?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Drop layers..</a:t>
            </a:r>
          </a:p>
        </p:txBody>
      </p:sp>
      <p:sp>
        <p:nvSpPr>
          <p:cNvPr id="13" name="Oval 12">
            <a:extLst>
              <a:ext uri="{FF2B5EF4-FFF2-40B4-BE49-F238E27FC236}">
                <a16:creationId xmlns:a16="http://schemas.microsoft.com/office/drawing/2014/main" id="{9A8C7C7B-5C50-C058-1C0E-09409EDB2BEB}"/>
              </a:ext>
            </a:extLst>
          </p:cNvPr>
          <p:cNvSpPr/>
          <p:nvPr/>
        </p:nvSpPr>
        <p:spPr>
          <a:xfrm>
            <a:off x="6821107" y="4279872"/>
            <a:ext cx="3101110" cy="101048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What if?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Change of  weights..</a:t>
            </a:r>
          </a:p>
        </p:txBody>
      </p:sp>
      <p:sp>
        <p:nvSpPr>
          <p:cNvPr id="14" name="Oval 13">
            <a:extLst>
              <a:ext uri="{FF2B5EF4-FFF2-40B4-BE49-F238E27FC236}">
                <a16:creationId xmlns:a16="http://schemas.microsoft.com/office/drawing/2014/main" id="{075FD157-9391-CDA7-CA29-C632E14DD73E}"/>
              </a:ext>
            </a:extLst>
          </p:cNvPr>
          <p:cNvSpPr/>
          <p:nvPr/>
        </p:nvSpPr>
        <p:spPr>
          <a:xfrm>
            <a:off x="9090890" y="3236232"/>
            <a:ext cx="3101110" cy="101048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What if?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Change input examples..</a:t>
            </a:r>
          </a:p>
        </p:txBody>
      </p:sp>
      <p:sp>
        <p:nvSpPr>
          <p:cNvPr id="2" name="Footer Placeholder 4">
            <a:extLst>
              <a:ext uri="{FF2B5EF4-FFF2-40B4-BE49-F238E27FC236}">
                <a16:creationId xmlns:a16="http://schemas.microsoft.com/office/drawing/2014/main" id="{591C8C0B-8F71-E098-77A0-9E31AF684E77}"/>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1"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302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254869"/>
            <a:ext cx="11891962" cy="4878084"/>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solidFill>
                  <a:srgbClr val="FF0000"/>
                </a:solidFill>
              </a:rPr>
              <a:t>Recent Trends in LLMs </a:t>
            </a:r>
            <a:r>
              <a:rPr lang="en-IN" dirty="0">
                <a:solidFill>
                  <a:srgbClr val="FF0000"/>
                </a:solidFill>
              </a:rPr>
              <a:t>[1 </a:t>
            </a:r>
            <a:r>
              <a:rPr lang="en-IN">
                <a:solidFill>
                  <a:srgbClr val="FF0000"/>
                </a:solidFill>
              </a:rPr>
              <a:t>hour 15 min]</a:t>
            </a:r>
          </a:p>
          <a:p>
            <a:pPr lvl="1"/>
            <a:r>
              <a:rPr lang="en-IN"/>
              <a:t>Small language models [20 min]</a:t>
            </a:r>
          </a:p>
          <a:p>
            <a:pPr lvl="1"/>
            <a:r>
              <a:rPr lang="en"/>
              <a:t>Emerging abilities of language models [15 min]</a:t>
            </a:r>
            <a:endParaRPr lang="en-IN"/>
          </a:p>
          <a:p>
            <a:pPr lvl="1"/>
            <a:r>
              <a:rPr lang="en"/>
              <a:t>Text-to-Text Transfer Transformer, </a:t>
            </a:r>
            <a:r>
              <a:rPr lang="en-US"/>
              <a:t>Prompting, Instruction-tuning [40 min]</a:t>
            </a:r>
            <a:endParaRPr lang="en-IN" dirty="0"/>
          </a:p>
          <a:p>
            <a:r>
              <a:rPr lang="en-IN" dirty="0"/>
              <a:t>Lunch break [1 hour 30 min]</a:t>
            </a:r>
          </a:p>
          <a:p>
            <a:r>
              <a:rPr lang="en-IN"/>
              <a:t>Language and Brain: Deep </a:t>
            </a:r>
            <a:r>
              <a:rPr lang="en-IN" dirty="0"/>
              <a:t>Learning for </a:t>
            </a:r>
            <a:r>
              <a:rPr lang="en-IN"/>
              <a:t>Brain Encoding and Decoding </a:t>
            </a:r>
            <a:r>
              <a:rPr lang="en-IN" dirty="0"/>
              <a:t>[1 hour 30 </a:t>
            </a:r>
            <a:r>
              <a:rPr lang="en-IN"/>
              <a:t>min]</a:t>
            </a:r>
          </a:p>
          <a:p>
            <a:pPr lvl="1"/>
            <a:r>
              <a:rPr lang="en-IN"/>
              <a:t>Linguistic Brain Encoding [45 min]</a:t>
            </a:r>
          </a:p>
          <a:p>
            <a:pPr lvl="1"/>
            <a:r>
              <a:rPr lang="en-IN"/>
              <a:t>Linguistic Brain Decoding [30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6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702207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A26D6-895F-6CE4-8A35-C9AE9B119E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D8380C-65B6-929B-2633-910F3C9F6951}"/>
              </a:ext>
            </a:extLst>
          </p:cNvPr>
          <p:cNvSpPr>
            <a:spLocks noGrp="1"/>
          </p:cNvSpPr>
          <p:nvPr>
            <p:ph idx="13"/>
          </p:nvPr>
        </p:nvSpPr>
        <p:spPr/>
        <p:txBody>
          <a:bodyPr/>
          <a:lstStyle/>
          <a:p>
            <a:r>
              <a:rPr lang="en-US">
                <a:hlinkClick r:id="rId2"/>
              </a:rPr>
              <a:t>Madeline C. Schiappa. Robustness Analysis of Video-Language Models. NeurIPS 2022.</a:t>
            </a:r>
            <a:endParaRPr lang="en-IN" dirty="0">
              <a:hlinkClick r:id="rId2"/>
            </a:endParaRPr>
          </a:p>
        </p:txBody>
      </p:sp>
      <p:sp>
        <p:nvSpPr>
          <p:cNvPr id="5" name="Title 4">
            <a:extLst>
              <a:ext uri="{FF2B5EF4-FFF2-40B4-BE49-F238E27FC236}">
                <a16:creationId xmlns:a16="http://schemas.microsoft.com/office/drawing/2014/main" id="{C34C243D-AA70-38D9-93C1-8DDFC50EF5D4}"/>
              </a:ext>
            </a:extLst>
          </p:cNvPr>
          <p:cNvSpPr>
            <a:spLocks noGrp="1"/>
          </p:cNvSpPr>
          <p:nvPr>
            <p:ph type="title"/>
          </p:nvPr>
        </p:nvSpPr>
        <p:spPr/>
        <p:txBody>
          <a:bodyPr>
            <a:normAutofit/>
          </a:bodyPr>
          <a:lstStyle/>
          <a:p>
            <a:r>
              <a:rPr lang="en-IN" sz="2800" b="1">
                <a:latin typeface="Helvetica Neue" panose="020B0604020202020204" charset="0"/>
              </a:rPr>
              <a:t>Robustness</a:t>
            </a:r>
            <a:endParaRPr lang="en-IN" sz="2800" b="1" dirty="0">
              <a:latin typeface="Helvetica Neue" panose="020B0604020202020204" charset="0"/>
            </a:endParaRPr>
          </a:p>
        </p:txBody>
      </p:sp>
      <p:sp>
        <p:nvSpPr>
          <p:cNvPr id="6" name="Slide Number Placeholder 5">
            <a:extLst>
              <a:ext uri="{FF2B5EF4-FFF2-40B4-BE49-F238E27FC236}">
                <a16:creationId xmlns:a16="http://schemas.microsoft.com/office/drawing/2014/main" id="{12B04E28-CDEF-6AFE-2A66-DED717A48F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2" name="Google Shape;349;p36">
            <a:extLst>
              <a:ext uri="{FF2B5EF4-FFF2-40B4-BE49-F238E27FC236}">
                <a16:creationId xmlns:a16="http://schemas.microsoft.com/office/drawing/2014/main" id="{89FFD76F-BD07-1E0F-41DB-5E7C21F8299E}"/>
              </a:ext>
            </a:extLst>
          </p:cNvPr>
          <p:cNvSpPr txBox="1"/>
          <p:nvPr/>
        </p:nvSpPr>
        <p:spPr>
          <a:xfrm>
            <a:off x="8608076" y="2530423"/>
            <a:ext cx="3510105" cy="2492950"/>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Text perturbations grouped into seven different categories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ChangeChar</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AddText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Bias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Positional</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DropText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SwapText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TextStyle</a:t>
            </a:r>
            <a:endParaRPr kumimoji="0" lang="en-IN" sz="16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0" name="Picture 9" descr="A couple of circular colored circles with text&#10;&#10;Description automatically generated with medium confidence">
            <a:extLst>
              <a:ext uri="{FF2B5EF4-FFF2-40B4-BE49-F238E27FC236}">
                <a16:creationId xmlns:a16="http://schemas.microsoft.com/office/drawing/2014/main" id="{2725C305-83BF-E159-A0C5-36AF340A9D2E}"/>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1865747" y="860067"/>
            <a:ext cx="5384800" cy="5285647"/>
          </a:xfrm>
          <a:prstGeom prst="rect">
            <a:avLst/>
          </a:prstGeom>
        </p:spPr>
      </p:pic>
      <p:sp>
        <p:nvSpPr>
          <p:cNvPr id="4" name="Footer Placeholder 4">
            <a:extLst>
              <a:ext uri="{FF2B5EF4-FFF2-40B4-BE49-F238E27FC236}">
                <a16:creationId xmlns:a16="http://schemas.microsoft.com/office/drawing/2014/main" id="{F502B773-D7E8-D68C-A0F3-C25E179D752C}"/>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1"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2197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254869"/>
            <a:ext cx="11891962" cy="4878084"/>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solidFill>
                  <a:srgbClr val="FF0000"/>
                </a:solidFill>
              </a:rPr>
              <a:t>Recent Trends in LLMs </a:t>
            </a:r>
            <a:r>
              <a:rPr lang="en-IN" dirty="0">
                <a:solidFill>
                  <a:srgbClr val="FF0000"/>
                </a:solidFill>
              </a:rPr>
              <a:t>[1 </a:t>
            </a:r>
            <a:r>
              <a:rPr lang="en-IN">
                <a:solidFill>
                  <a:srgbClr val="FF0000"/>
                </a:solidFill>
              </a:rPr>
              <a:t>hour 15 min]</a:t>
            </a:r>
          </a:p>
          <a:p>
            <a:pPr lvl="1"/>
            <a:r>
              <a:rPr lang="en-IN"/>
              <a:t>Small language models [20 min]</a:t>
            </a:r>
          </a:p>
          <a:p>
            <a:pPr lvl="1"/>
            <a:r>
              <a:rPr lang="en"/>
              <a:t>Emerging abilities of language models [15 min]</a:t>
            </a:r>
            <a:endParaRPr lang="en-IN"/>
          </a:p>
          <a:p>
            <a:pPr lvl="1"/>
            <a:r>
              <a:rPr lang="en">
                <a:solidFill>
                  <a:srgbClr val="FF0000"/>
                </a:solidFill>
              </a:rPr>
              <a:t>Text-to-Text Transfer Transformer, </a:t>
            </a:r>
            <a:r>
              <a:rPr lang="en-US"/>
              <a:t>Prompting, Instruction-tuning [40 min]</a:t>
            </a:r>
            <a:endParaRPr lang="en-IN" dirty="0"/>
          </a:p>
          <a:p>
            <a:r>
              <a:rPr lang="en-IN" dirty="0"/>
              <a:t>Lunch break [1 hour 30 min]</a:t>
            </a:r>
          </a:p>
          <a:p>
            <a:r>
              <a:rPr lang="en-IN"/>
              <a:t>Language and Brain: Deep </a:t>
            </a:r>
            <a:r>
              <a:rPr lang="en-IN" dirty="0"/>
              <a:t>Learning for </a:t>
            </a:r>
            <a:r>
              <a:rPr lang="en-IN"/>
              <a:t>Brain Encoding and Decoding </a:t>
            </a:r>
            <a:r>
              <a:rPr lang="en-IN" dirty="0"/>
              <a:t>[1 hour 30 </a:t>
            </a:r>
            <a:r>
              <a:rPr lang="en-IN"/>
              <a:t>min]</a:t>
            </a:r>
          </a:p>
          <a:p>
            <a:pPr lvl="1"/>
            <a:r>
              <a:rPr lang="en-IN"/>
              <a:t>Linguistic Brain Encoding [45 min]</a:t>
            </a:r>
          </a:p>
          <a:p>
            <a:pPr lvl="1"/>
            <a:r>
              <a:rPr lang="en-IN"/>
              <a:t>Linguistic Brain Decoding [30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6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73783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C4BE-E122-AF3A-EFA5-5F7C491BA64E}"/>
              </a:ext>
            </a:extLst>
          </p:cNvPr>
          <p:cNvSpPr>
            <a:spLocks noGrp="1"/>
          </p:cNvSpPr>
          <p:nvPr>
            <p:ph type="title"/>
          </p:nvPr>
        </p:nvSpPr>
        <p:spPr>
          <a:xfrm>
            <a:off x="838200" y="365126"/>
            <a:ext cx="10515600" cy="724766"/>
          </a:xfrm>
        </p:spPr>
        <p:txBody>
          <a:bodyPr>
            <a:normAutofit/>
          </a:bodyPr>
          <a:lstStyle/>
          <a:p>
            <a:r>
              <a:rPr lang="en-US" sz="2800" b="1">
                <a:latin typeface="Helvetica Neue"/>
              </a:rPr>
              <a:t>T5 (Text-to-Text Transfer Transformer): Workflow</a:t>
            </a:r>
          </a:p>
        </p:txBody>
      </p:sp>
      <p:pic>
        <p:nvPicPr>
          <p:cNvPr id="5" name="Picture 4" descr="A diagram of text and words&#10;&#10;Description automatically generated with medium confidence">
            <a:extLst>
              <a:ext uri="{FF2B5EF4-FFF2-40B4-BE49-F238E27FC236}">
                <a16:creationId xmlns:a16="http://schemas.microsoft.com/office/drawing/2014/main" id="{34EC17E5-ECDE-39B4-F493-2CF7D79E0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35" y="1261069"/>
            <a:ext cx="7743922" cy="2678512"/>
          </a:xfrm>
          <a:prstGeom prst="rect">
            <a:avLst/>
          </a:prstGeom>
        </p:spPr>
      </p:pic>
      <p:sp>
        <p:nvSpPr>
          <p:cNvPr id="6" name="Google Shape;676;p63">
            <a:extLst>
              <a:ext uri="{FF2B5EF4-FFF2-40B4-BE49-F238E27FC236}">
                <a16:creationId xmlns:a16="http://schemas.microsoft.com/office/drawing/2014/main" id="{066402C8-38F3-6F13-1BC2-14FE03AE157A}"/>
              </a:ext>
            </a:extLst>
          </p:cNvPr>
          <p:cNvSpPr txBox="1"/>
          <p:nvPr/>
        </p:nvSpPr>
        <p:spPr>
          <a:xfrm>
            <a:off x="8331199" y="1261069"/>
            <a:ext cx="3593713" cy="1477287"/>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Text-to-text transformer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Encoder-decoder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Reformulates all tasks (during pretraining and finetuning) with a text-to-text format</a:t>
            </a:r>
            <a:endParaRPr kumimoji="0" sz="16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7" name="Oval 6">
            <a:extLst>
              <a:ext uri="{FF2B5EF4-FFF2-40B4-BE49-F238E27FC236}">
                <a16:creationId xmlns:a16="http://schemas.microsoft.com/office/drawing/2014/main" id="{B5D0C9DF-D225-746D-4CCA-1516C9B9F702}"/>
              </a:ext>
            </a:extLst>
          </p:cNvPr>
          <p:cNvSpPr/>
          <p:nvPr/>
        </p:nvSpPr>
        <p:spPr>
          <a:xfrm>
            <a:off x="581891" y="2318330"/>
            <a:ext cx="2807854" cy="67425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Oval 7">
            <a:extLst>
              <a:ext uri="{FF2B5EF4-FFF2-40B4-BE49-F238E27FC236}">
                <a16:creationId xmlns:a16="http://schemas.microsoft.com/office/drawing/2014/main" id="{A60C6429-4076-B0D3-7DF9-321599AE22F4}"/>
              </a:ext>
            </a:extLst>
          </p:cNvPr>
          <p:cNvSpPr/>
          <p:nvPr/>
        </p:nvSpPr>
        <p:spPr>
          <a:xfrm>
            <a:off x="5883563" y="2595419"/>
            <a:ext cx="1246909" cy="42464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descr="A diagram of a bidirectional encoder&#10;&#10;Description automatically generated">
            <a:extLst>
              <a:ext uri="{FF2B5EF4-FFF2-40B4-BE49-F238E27FC236}">
                <a16:creationId xmlns:a16="http://schemas.microsoft.com/office/drawing/2014/main" id="{0C2FF3A0-C252-DC63-072D-B5F964D7F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13" y="4354622"/>
            <a:ext cx="2284988" cy="1838618"/>
          </a:xfrm>
          <a:prstGeom prst="rect">
            <a:avLst/>
          </a:prstGeom>
        </p:spPr>
      </p:pic>
      <p:pic>
        <p:nvPicPr>
          <p:cNvPr id="12" name="Picture 11" descr="A diagram of a decoder&#10;&#10;Description automatically generated">
            <a:extLst>
              <a:ext uri="{FF2B5EF4-FFF2-40B4-BE49-F238E27FC236}">
                <a16:creationId xmlns:a16="http://schemas.microsoft.com/office/drawing/2014/main" id="{F1236636-ACDF-1010-6F13-23D6162D9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91" y="4354622"/>
            <a:ext cx="2668109" cy="1838618"/>
          </a:xfrm>
          <a:prstGeom prst="rect">
            <a:avLst/>
          </a:prstGeom>
        </p:spPr>
      </p:pic>
      <p:pic>
        <p:nvPicPr>
          <p:cNvPr id="14" name="Picture 13" descr="A diagram of a mask and drop&#10;&#10;Description automatically generated">
            <a:extLst>
              <a:ext uri="{FF2B5EF4-FFF2-40B4-BE49-F238E27FC236}">
                <a16:creationId xmlns:a16="http://schemas.microsoft.com/office/drawing/2014/main" id="{9FD9ABEF-C1E8-A9CB-D5E8-B009E52FCD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995" y="3975628"/>
            <a:ext cx="4519052" cy="2217612"/>
          </a:xfrm>
          <a:prstGeom prst="rect">
            <a:avLst/>
          </a:prstGeom>
        </p:spPr>
      </p:pic>
      <p:sp>
        <p:nvSpPr>
          <p:cNvPr id="15" name="Google Shape;344;p36">
            <a:extLst>
              <a:ext uri="{FF2B5EF4-FFF2-40B4-BE49-F238E27FC236}">
                <a16:creationId xmlns:a16="http://schemas.microsoft.com/office/drawing/2014/main" id="{5E49DAE4-A891-6EBF-F7C2-7EE2DB31F5E5}"/>
              </a:ext>
            </a:extLst>
          </p:cNvPr>
          <p:cNvSpPr txBox="1">
            <a:spLocks/>
          </p:cNvSpPr>
          <p:nvPr/>
        </p:nvSpPr>
        <p:spPr>
          <a:xfrm>
            <a:off x="112535" y="64437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222222"/>
                </a:solidFill>
                <a:effectLst/>
                <a:uLnTx/>
                <a:uFillTx/>
                <a:latin typeface="Arial"/>
                <a:ea typeface="Arial"/>
                <a:cs typeface="Arial"/>
                <a:sym typeface="Arial"/>
                <a:hlinkClick r:id="rId6"/>
              </a:rPr>
              <a:t>Colin Raffel, Noam Shazeer, Adam Roberts, Katherine Lee, Sharan Narang, Michael Matena, Yanqi Zhou, Wei Li, Peter J. Liu Exploring the Limits of Transfer Learning with a Unified Text-to-Text Transformer. JMLR 2019.</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67"/>
              </a:spcBef>
              <a:spcAft>
                <a:spcPts val="0"/>
              </a:spcAft>
              <a:buClr>
                <a:prstClr val="black"/>
              </a:buClr>
              <a:buSzPct val="100000"/>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Footer Placeholder 4">
            <a:extLst>
              <a:ext uri="{FF2B5EF4-FFF2-40B4-BE49-F238E27FC236}">
                <a16:creationId xmlns:a16="http://schemas.microsoft.com/office/drawing/2014/main" id="{88394A4A-767D-AD54-F297-F3250CDB822A}"/>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222A28A3-87E1-F7D4-1684-C05D37C260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4335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47D99-A7A9-F2DA-E91B-3B26BDC47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0ED43-C5C4-EC05-D5E7-C48C8C46CF9F}"/>
              </a:ext>
            </a:extLst>
          </p:cNvPr>
          <p:cNvSpPr>
            <a:spLocks noGrp="1"/>
          </p:cNvSpPr>
          <p:nvPr>
            <p:ph type="title"/>
          </p:nvPr>
        </p:nvSpPr>
        <p:spPr>
          <a:xfrm>
            <a:off x="838200" y="160434"/>
            <a:ext cx="10515600" cy="724766"/>
          </a:xfrm>
        </p:spPr>
        <p:txBody>
          <a:bodyPr>
            <a:normAutofit/>
          </a:bodyPr>
          <a:lstStyle/>
          <a:p>
            <a:r>
              <a:rPr lang="en-US" sz="2800" b="1">
                <a:latin typeface="Helvetica Neue"/>
              </a:rPr>
              <a:t>T5: Workflow, Encoder</a:t>
            </a:r>
          </a:p>
        </p:txBody>
      </p:sp>
      <p:sp>
        <p:nvSpPr>
          <p:cNvPr id="3" name="Google Shape;676;p63">
            <a:extLst>
              <a:ext uri="{FF2B5EF4-FFF2-40B4-BE49-F238E27FC236}">
                <a16:creationId xmlns:a16="http://schemas.microsoft.com/office/drawing/2014/main" id="{BD625B20-7939-A58A-F003-20BA0F0D3CE8}"/>
              </a:ext>
            </a:extLst>
          </p:cNvPr>
          <p:cNvSpPr txBox="1"/>
          <p:nvPr/>
        </p:nvSpPr>
        <p:spPr>
          <a:xfrm>
            <a:off x="2581415" y="824898"/>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Original text: </a:t>
            </a:r>
            <a:r>
              <a:rPr kumimoji="0" lang="en-US" sz="1800" b="1" i="0" u="none" strike="noStrike" kern="1200" cap="none" spc="0" normalizeH="0" baseline="0" noProof="0">
                <a:ln>
                  <a:noFill/>
                </a:ln>
                <a:solidFill>
                  <a:prstClr val="black"/>
                </a:solidFill>
                <a:effectLst/>
                <a:uLnTx/>
                <a:uFillTx/>
                <a:latin typeface="Calibri"/>
                <a:ea typeface="Calibri"/>
                <a:cs typeface="Calibri"/>
                <a:sym typeface="Calibri"/>
              </a:rPr>
              <a:t>Thank you for inviting me to your party last week</a:t>
            </a:r>
            <a:endParaRPr kumimoji="0" sz="1800" b="1"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4" name="Google Shape;676;p63">
            <a:extLst>
              <a:ext uri="{FF2B5EF4-FFF2-40B4-BE49-F238E27FC236}">
                <a16:creationId xmlns:a16="http://schemas.microsoft.com/office/drawing/2014/main" id="{2979993F-04C8-DBE6-5A97-A58CCA0BFBF7}"/>
              </a:ext>
            </a:extLst>
          </p:cNvPr>
          <p:cNvSpPr txBox="1"/>
          <p:nvPr/>
        </p:nvSpPr>
        <p:spPr>
          <a:xfrm>
            <a:off x="302489" y="1900031"/>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Input text: </a:t>
            </a:r>
            <a:r>
              <a:rPr kumimoji="0" lang="en-US" sz="1800" b="1" i="0" u="none" strike="noStrike" kern="1200" cap="none" spc="0" normalizeH="0" baseline="0" noProof="0">
                <a:ln>
                  <a:noFill/>
                </a:ln>
                <a:solidFill>
                  <a:prstClr val="black"/>
                </a:solidFill>
                <a:effectLst/>
                <a:uLnTx/>
                <a:uFillTx/>
                <a:latin typeface="Calibri"/>
                <a:ea typeface="Calibri"/>
                <a:cs typeface="Calibri"/>
                <a:sym typeface="Calibri"/>
              </a:rPr>
              <a:t>Thank you for inviting me to your party &lt;Y&gt; week</a:t>
            </a:r>
            <a:endParaRPr kumimoji="0" sz="1800" b="1"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11" name="Picture 10" descr="A pink rectangular sign with black text&#10;&#10;Description automatically generated">
            <a:extLst>
              <a:ext uri="{FF2B5EF4-FFF2-40B4-BE49-F238E27FC236}">
                <a16:creationId xmlns:a16="http://schemas.microsoft.com/office/drawing/2014/main" id="{9EA250C8-0F63-B847-4C27-3799F8CF2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89" y="1234708"/>
            <a:ext cx="1534842" cy="650276"/>
          </a:xfrm>
          <a:prstGeom prst="rect">
            <a:avLst/>
          </a:prstGeom>
        </p:spPr>
      </p:pic>
      <p:pic>
        <p:nvPicPr>
          <p:cNvPr id="14" name="Picture 13" descr="A pink rectangular sign with black text&#10;&#10;Description automatically generated">
            <a:extLst>
              <a:ext uri="{FF2B5EF4-FFF2-40B4-BE49-F238E27FC236}">
                <a16:creationId xmlns:a16="http://schemas.microsoft.com/office/drawing/2014/main" id="{43129C4B-A8A6-1628-51A5-DC72E7127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8" y="2486605"/>
            <a:ext cx="1534843" cy="745213"/>
          </a:xfrm>
          <a:prstGeom prst="rect">
            <a:avLst/>
          </a:prstGeom>
        </p:spPr>
      </p:pic>
      <p:sp>
        <p:nvSpPr>
          <p:cNvPr id="15" name="Google Shape;676;p63">
            <a:extLst>
              <a:ext uri="{FF2B5EF4-FFF2-40B4-BE49-F238E27FC236}">
                <a16:creationId xmlns:a16="http://schemas.microsoft.com/office/drawing/2014/main" id="{3DFFCB2D-81BC-31C1-AA48-AD957A756D45}"/>
              </a:ext>
            </a:extLst>
          </p:cNvPr>
          <p:cNvSpPr txBox="1"/>
          <p:nvPr/>
        </p:nvSpPr>
        <p:spPr>
          <a:xfrm>
            <a:off x="302489" y="3265672"/>
            <a:ext cx="6578602" cy="800179"/>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Input text: </a:t>
            </a:r>
            <a:r>
              <a:rPr kumimoji="0" lang="en-US" sz="1800" b="1" i="0" u="none" strike="noStrike" kern="1200" cap="none" spc="0" normalizeH="0" baseline="0" noProof="0">
                <a:ln>
                  <a:noFill/>
                </a:ln>
                <a:solidFill>
                  <a:prstClr val="black"/>
                </a:solidFill>
                <a:effectLst/>
                <a:uLnTx/>
                <a:uFillTx/>
                <a:latin typeface="Calibri"/>
                <a:ea typeface="Calibri"/>
                <a:cs typeface="Calibri"/>
                <a:sym typeface="Calibri"/>
              </a:rPr>
              <a:t>Thank you &lt;X&gt; me to your party &lt;Y&gt; week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a:ea typeface="Calibri"/>
                <a:cs typeface="Calibri"/>
                <a:sym typeface="Calibri"/>
              </a:rPr>
              <a:t>&lt;X&gt; for inviting (span masking)</a:t>
            </a:r>
            <a:endParaRPr kumimoji="0" sz="1800" b="1"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17" name="Picture 16" descr="A pink rectangular sign with black text&#10;&#10;Description automatically generated">
            <a:extLst>
              <a:ext uri="{FF2B5EF4-FFF2-40B4-BE49-F238E27FC236}">
                <a16:creationId xmlns:a16="http://schemas.microsoft.com/office/drawing/2014/main" id="{E4B87441-28CE-4A31-C263-EB177C11E1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88" y="4120463"/>
            <a:ext cx="1534844" cy="617815"/>
          </a:xfrm>
          <a:prstGeom prst="rect">
            <a:avLst/>
          </a:prstGeom>
        </p:spPr>
      </p:pic>
      <p:sp>
        <p:nvSpPr>
          <p:cNvPr id="18" name="Google Shape;676;p63">
            <a:extLst>
              <a:ext uri="{FF2B5EF4-FFF2-40B4-BE49-F238E27FC236}">
                <a16:creationId xmlns:a16="http://schemas.microsoft.com/office/drawing/2014/main" id="{63F0FE39-3E5F-D830-C9E3-6E62A0E13F9D}"/>
              </a:ext>
            </a:extLst>
          </p:cNvPr>
          <p:cNvSpPr txBox="1"/>
          <p:nvPr/>
        </p:nvSpPr>
        <p:spPr>
          <a:xfrm>
            <a:off x="302488" y="4811616"/>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Input text: </a:t>
            </a:r>
            <a:r>
              <a:rPr kumimoji="0" lang="en-US" sz="1800" b="1" i="0" u="none" strike="noStrike" kern="1200" cap="none" spc="0" normalizeH="0" baseline="0" noProof="0">
                <a:ln>
                  <a:noFill/>
                </a:ln>
                <a:solidFill>
                  <a:prstClr val="black"/>
                </a:solidFill>
                <a:effectLst/>
                <a:uLnTx/>
                <a:uFillTx/>
                <a:latin typeface="Calibri"/>
                <a:ea typeface="Calibri"/>
                <a:cs typeface="Calibri"/>
                <a:sym typeface="Calibri"/>
              </a:rPr>
              <a:t>Thank you me to your party week</a:t>
            </a:r>
            <a:endParaRPr kumimoji="0" sz="1800" b="1"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20" name="Picture 19" descr="A pink and black logo&#10;&#10;Description automatically generated">
            <a:extLst>
              <a:ext uri="{FF2B5EF4-FFF2-40B4-BE49-F238E27FC236}">
                <a16:creationId xmlns:a16="http://schemas.microsoft.com/office/drawing/2014/main" id="{432F7BDC-E532-654C-0C16-B7F7C93E0C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88" y="5401627"/>
            <a:ext cx="4042471" cy="592777"/>
          </a:xfrm>
          <a:prstGeom prst="rect">
            <a:avLst/>
          </a:prstGeom>
        </p:spPr>
      </p:pic>
      <p:sp>
        <p:nvSpPr>
          <p:cNvPr id="21" name="Google Shape;676;p63">
            <a:extLst>
              <a:ext uri="{FF2B5EF4-FFF2-40B4-BE49-F238E27FC236}">
                <a16:creationId xmlns:a16="http://schemas.microsoft.com/office/drawing/2014/main" id="{15E129B0-5C3D-9F5B-CBEB-27A3B4E0CC7C}"/>
              </a:ext>
            </a:extLst>
          </p:cNvPr>
          <p:cNvSpPr txBox="1"/>
          <p:nvPr/>
        </p:nvSpPr>
        <p:spPr>
          <a:xfrm>
            <a:off x="302488" y="6097561"/>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Input text: </a:t>
            </a:r>
            <a:r>
              <a:rPr kumimoji="0" lang="en-US" sz="1800" b="1" i="0" u="none" strike="noStrike" kern="1200" cap="none" spc="0" normalizeH="0" baseline="0" noProof="0">
                <a:ln>
                  <a:noFill/>
                </a:ln>
                <a:solidFill>
                  <a:prstClr val="black"/>
                </a:solidFill>
                <a:effectLst/>
                <a:uLnTx/>
                <a:uFillTx/>
                <a:latin typeface="Calibri"/>
                <a:ea typeface="Calibri"/>
                <a:cs typeface="Calibri"/>
                <a:sym typeface="Calibri"/>
              </a:rPr>
              <a:t>party me your to. last you inviting week Thanks</a:t>
            </a:r>
            <a:endParaRPr kumimoji="0" sz="1800" b="1"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2" name="Google Shape;344;p36">
            <a:extLst>
              <a:ext uri="{FF2B5EF4-FFF2-40B4-BE49-F238E27FC236}">
                <a16:creationId xmlns:a16="http://schemas.microsoft.com/office/drawing/2014/main" id="{38BA653F-C48C-7239-0196-31F7C6E1890E}"/>
              </a:ext>
            </a:extLst>
          </p:cNvPr>
          <p:cNvSpPr txBox="1">
            <a:spLocks/>
          </p:cNvSpPr>
          <p:nvPr/>
        </p:nvSpPr>
        <p:spPr>
          <a:xfrm>
            <a:off x="240817" y="6680400"/>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222222"/>
                </a:solidFill>
                <a:effectLst/>
                <a:uLnTx/>
                <a:uFillTx/>
                <a:latin typeface="Arial"/>
                <a:ea typeface="Arial"/>
                <a:cs typeface="Arial"/>
                <a:sym typeface="Arial"/>
                <a:hlinkClick r:id="rId6"/>
              </a:rPr>
              <a:t>Colin Raffel, Noam Shazeer, Adam Roberts, Katherine Lee, Sharan Narang, Michael Matena, Yanqi Zhou, Wei Li, Peter J. Liu Exploring the Limits of Transfer Learning with a Unified Text-to-Text Transformer. JMLR 2019.</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67"/>
              </a:spcBef>
              <a:spcAft>
                <a:spcPts val="0"/>
              </a:spcAft>
              <a:buClr>
                <a:prstClr val="black"/>
              </a:buClr>
              <a:buSzPct val="100000"/>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5E09212D-5A9F-BDA7-73F5-90871CC2C0A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ICETCI 2024: DL for Brain Encoding and Decoding</a:t>
            </a:r>
          </a:p>
        </p:txBody>
      </p:sp>
      <p:sp>
        <p:nvSpPr>
          <p:cNvPr id="6" name="Slide Number Placeholder 5">
            <a:extLst>
              <a:ext uri="{FF2B5EF4-FFF2-40B4-BE49-F238E27FC236}">
                <a16:creationId xmlns:a16="http://schemas.microsoft.com/office/drawing/2014/main" id="{3F8E3AB6-563C-2500-3D24-F38CE2D8A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52480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5" grpId="0" animBg="1"/>
      <p:bldP spid="18"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FD108-7CCC-C252-2D80-765A35386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907237-0EF3-E9FD-4710-C71CC1C4D7E8}"/>
              </a:ext>
            </a:extLst>
          </p:cNvPr>
          <p:cNvSpPr>
            <a:spLocks noGrp="1"/>
          </p:cNvSpPr>
          <p:nvPr>
            <p:ph type="title"/>
          </p:nvPr>
        </p:nvSpPr>
        <p:spPr>
          <a:xfrm>
            <a:off x="838200" y="160434"/>
            <a:ext cx="10515600" cy="724766"/>
          </a:xfrm>
        </p:spPr>
        <p:txBody>
          <a:bodyPr>
            <a:normAutofit/>
          </a:bodyPr>
          <a:lstStyle/>
          <a:p>
            <a:r>
              <a:rPr lang="en-US" sz="2800" b="1">
                <a:latin typeface="Helvetica Neue"/>
              </a:rPr>
              <a:t>T5: Different unsupervised objectives</a:t>
            </a:r>
          </a:p>
        </p:txBody>
      </p:sp>
      <p:sp>
        <p:nvSpPr>
          <p:cNvPr id="3" name="Google Shape;676;p63">
            <a:extLst>
              <a:ext uri="{FF2B5EF4-FFF2-40B4-BE49-F238E27FC236}">
                <a16:creationId xmlns:a16="http://schemas.microsoft.com/office/drawing/2014/main" id="{C2349C45-3D04-9CE2-FC98-12C4A9682739}"/>
              </a:ext>
            </a:extLst>
          </p:cNvPr>
          <p:cNvSpPr txBox="1"/>
          <p:nvPr/>
        </p:nvSpPr>
        <p:spPr>
          <a:xfrm>
            <a:off x="2581415" y="824898"/>
            <a:ext cx="6578602" cy="523180"/>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Original text: </a:t>
            </a:r>
            <a:r>
              <a:rPr kumimoji="0" lang="en-US" sz="1800" b="1" i="0" u="none" strike="noStrike" kern="1200" cap="none" spc="0" normalizeH="0" baseline="0" noProof="0">
                <a:ln>
                  <a:noFill/>
                </a:ln>
                <a:solidFill>
                  <a:prstClr val="black"/>
                </a:solidFill>
                <a:effectLst/>
                <a:uLnTx/>
                <a:uFillTx/>
                <a:latin typeface="Calibri"/>
                <a:ea typeface="Calibri"/>
                <a:cs typeface="Calibri"/>
                <a:sym typeface="Calibri"/>
              </a:rPr>
              <a:t>Thank you for inviting me to your party last week</a:t>
            </a:r>
            <a:endParaRPr kumimoji="0" sz="1800" b="1"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5" name="Picture 4" descr="A diagram of a mask and drop&#10;&#10;Description automatically generated">
            <a:extLst>
              <a:ext uri="{FF2B5EF4-FFF2-40B4-BE49-F238E27FC236}">
                <a16:creationId xmlns:a16="http://schemas.microsoft.com/office/drawing/2014/main" id="{AA147C1C-CEC4-EBAF-1A59-02BAD8432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456315"/>
            <a:ext cx="4141175" cy="2032178"/>
          </a:xfrm>
          <a:prstGeom prst="rect">
            <a:avLst/>
          </a:prstGeom>
        </p:spPr>
      </p:pic>
      <p:pic>
        <p:nvPicPr>
          <p:cNvPr id="7" name="Picture 6" descr="A close up of a letter&#10;&#10;Description automatically generated">
            <a:extLst>
              <a:ext uri="{FF2B5EF4-FFF2-40B4-BE49-F238E27FC236}">
                <a16:creationId xmlns:a16="http://schemas.microsoft.com/office/drawing/2014/main" id="{C927ED76-D379-FDA3-8100-4B2FCD945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8" y="3596727"/>
            <a:ext cx="6331002" cy="851418"/>
          </a:xfrm>
          <a:prstGeom prst="rect">
            <a:avLst/>
          </a:prstGeom>
        </p:spPr>
      </p:pic>
      <p:sp>
        <p:nvSpPr>
          <p:cNvPr id="8" name="Oval 7">
            <a:extLst>
              <a:ext uri="{FF2B5EF4-FFF2-40B4-BE49-F238E27FC236}">
                <a16:creationId xmlns:a16="http://schemas.microsoft.com/office/drawing/2014/main" id="{EAD3C63C-ADB4-42E0-ABE7-53638014A95F}"/>
              </a:ext>
            </a:extLst>
          </p:cNvPr>
          <p:cNvSpPr/>
          <p:nvPr/>
        </p:nvSpPr>
        <p:spPr>
          <a:xfrm>
            <a:off x="480292" y="1456315"/>
            <a:ext cx="1209963" cy="20852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Picture 8" descr="A diagram of a mask and drop&#10;&#10;Description automatically generated">
            <a:extLst>
              <a:ext uri="{FF2B5EF4-FFF2-40B4-BE49-F238E27FC236}">
                <a16:creationId xmlns:a16="http://schemas.microsoft.com/office/drawing/2014/main" id="{9E698866-2A1A-61A7-7911-BB5F9F813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701" y="1494777"/>
            <a:ext cx="4141176" cy="2032179"/>
          </a:xfrm>
          <a:prstGeom prst="rect">
            <a:avLst/>
          </a:prstGeom>
        </p:spPr>
      </p:pic>
      <p:sp>
        <p:nvSpPr>
          <p:cNvPr id="10" name="Oval 9">
            <a:extLst>
              <a:ext uri="{FF2B5EF4-FFF2-40B4-BE49-F238E27FC236}">
                <a16:creationId xmlns:a16="http://schemas.microsoft.com/office/drawing/2014/main" id="{C4E76BD1-DCFC-7A02-9A5C-A3FBDF2E66D1}"/>
              </a:ext>
            </a:extLst>
          </p:cNvPr>
          <p:cNvSpPr/>
          <p:nvPr/>
        </p:nvSpPr>
        <p:spPr>
          <a:xfrm>
            <a:off x="8559654" y="1456315"/>
            <a:ext cx="1209963" cy="20852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3" name="Picture 12" descr="A screenshot of a computer&#10;&#10;Description automatically generated">
            <a:extLst>
              <a:ext uri="{FF2B5EF4-FFF2-40B4-BE49-F238E27FC236}">
                <a16:creationId xmlns:a16="http://schemas.microsoft.com/office/drawing/2014/main" id="{CB911CB9-33E7-6356-4BC5-A426194E8071}"/>
              </a:ext>
            </a:extLst>
          </p:cNvPr>
          <p:cNvPicPr>
            <a:picLocks noChangeAspect="1"/>
          </p:cNvPicPr>
          <p:nvPr/>
        </p:nvPicPr>
        <p:blipFill rotWithShape="1">
          <a:blip r:embed="rId4">
            <a:extLst>
              <a:ext uri="{28A0092B-C50C-407E-A947-70E740481C1C}">
                <a14:useLocalDpi xmlns:a14="http://schemas.microsoft.com/office/drawing/2010/main" val="0"/>
              </a:ext>
            </a:extLst>
          </a:blip>
          <a:srcRect b="73382"/>
          <a:stretch/>
        </p:blipFill>
        <p:spPr>
          <a:xfrm>
            <a:off x="6844145" y="3573968"/>
            <a:ext cx="5278057" cy="36071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7D94EB6-DE3B-30AA-BFCF-9EDA1C227E35}"/>
              </a:ext>
            </a:extLst>
          </p:cNvPr>
          <p:cNvPicPr>
            <a:picLocks noChangeAspect="1"/>
          </p:cNvPicPr>
          <p:nvPr/>
        </p:nvPicPr>
        <p:blipFill rotWithShape="1">
          <a:blip r:embed="rId4">
            <a:extLst>
              <a:ext uri="{28A0092B-C50C-407E-A947-70E740481C1C}">
                <a14:useLocalDpi xmlns:a14="http://schemas.microsoft.com/office/drawing/2010/main" val="0"/>
              </a:ext>
            </a:extLst>
          </a:blip>
          <a:srcRect t="59333"/>
          <a:stretch/>
        </p:blipFill>
        <p:spPr>
          <a:xfrm>
            <a:off x="6844145" y="3925452"/>
            <a:ext cx="5278057" cy="551112"/>
          </a:xfrm>
          <a:prstGeom prst="rect">
            <a:avLst/>
          </a:prstGeom>
        </p:spPr>
      </p:pic>
      <p:pic>
        <p:nvPicPr>
          <p:cNvPr id="22" name="Picture 21" descr="A diagram of a language model&#10;&#10;Description automatically generated">
            <a:extLst>
              <a:ext uri="{FF2B5EF4-FFF2-40B4-BE49-F238E27FC236}">
                <a16:creationId xmlns:a16="http://schemas.microsoft.com/office/drawing/2014/main" id="{1F2C3182-8CCA-4403-6B0A-481F5C89EA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199" y="4556379"/>
            <a:ext cx="4707974" cy="2053102"/>
          </a:xfrm>
          <a:prstGeom prst="rect">
            <a:avLst/>
          </a:prstGeom>
        </p:spPr>
      </p:pic>
      <p:sp>
        <p:nvSpPr>
          <p:cNvPr id="23" name="Google Shape;676;p63">
            <a:extLst>
              <a:ext uri="{FF2B5EF4-FFF2-40B4-BE49-F238E27FC236}">
                <a16:creationId xmlns:a16="http://schemas.microsoft.com/office/drawing/2014/main" id="{37D01352-21FF-58AF-D715-671433157FAC}"/>
              </a:ext>
            </a:extLst>
          </p:cNvPr>
          <p:cNvSpPr txBox="1"/>
          <p:nvPr/>
        </p:nvSpPr>
        <p:spPr>
          <a:xfrm>
            <a:off x="5229275" y="4585555"/>
            <a:ext cx="6578602" cy="461624"/>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B050"/>
                </a:solidFill>
                <a:effectLst/>
                <a:uLnTx/>
                <a:uFillTx/>
                <a:latin typeface="Aptos" panose="02110004020202020204"/>
                <a:ea typeface="+mn-ea"/>
                <a:cs typeface="+mn-cs"/>
              </a:rPr>
              <a:t>Translate English to German: That is good. Target:</a:t>
            </a: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1400" b="0" i="0" u="none" strike="noStrike" kern="1200" cap="none" spc="0" normalizeH="0" baseline="0" noProof="0">
                <a:ln>
                  <a:noFill/>
                </a:ln>
                <a:solidFill>
                  <a:srgbClr val="FF0000"/>
                </a:solidFill>
                <a:effectLst/>
                <a:uLnTx/>
                <a:uFillTx/>
                <a:latin typeface="Aptos" panose="02110004020202020204"/>
                <a:ea typeface="+mn-ea"/>
                <a:cs typeface="+mn-cs"/>
              </a:rPr>
              <a:t>Das is gut.</a:t>
            </a:r>
            <a:endParaRPr kumimoji="0" sz="1400" b="1" i="0" u="none" strike="noStrike" kern="1200" cap="none" spc="0" normalizeH="0" baseline="0" noProof="0">
              <a:ln>
                <a:noFill/>
              </a:ln>
              <a:solidFill>
                <a:srgbClr val="FF0000"/>
              </a:solidFill>
              <a:effectLst/>
              <a:uLnTx/>
              <a:uFillTx/>
              <a:latin typeface="Calibri"/>
              <a:ea typeface="Calibri"/>
              <a:cs typeface="Calibri"/>
              <a:sym typeface="Calibri"/>
            </a:endParaRPr>
          </a:p>
        </p:txBody>
      </p:sp>
      <p:sp>
        <p:nvSpPr>
          <p:cNvPr id="24" name="Google Shape;676;p63">
            <a:extLst>
              <a:ext uri="{FF2B5EF4-FFF2-40B4-BE49-F238E27FC236}">
                <a16:creationId xmlns:a16="http://schemas.microsoft.com/office/drawing/2014/main" id="{205D8664-30E9-A5DD-9E69-D649E1657222}"/>
              </a:ext>
            </a:extLst>
          </p:cNvPr>
          <p:cNvSpPr txBox="1"/>
          <p:nvPr/>
        </p:nvSpPr>
        <p:spPr>
          <a:xfrm>
            <a:off x="5229275" y="5059318"/>
            <a:ext cx="6578602" cy="89251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E2841">
                    <a:lumMod val="90000"/>
                    <a:lumOff val="10000"/>
                  </a:srgbClr>
                </a:solidFill>
                <a:effectLst/>
                <a:uLnTx/>
                <a:uFillTx/>
                <a:latin typeface="Aptos" panose="02110004020202020204"/>
                <a:ea typeface="+mn-ea"/>
                <a:cs typeface="+mn-cs"/>
              </a:rPr>
              <a:t>Translate English to German: That is good. Target:</a:t>
            </a: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1400" b="0" i="0" u="none" strike="noStrike" kern="1200" cap="none" spc="0" normalizeH="0" baseline="0" noProof="0">
                <a:ln>
                  <a:noFill/>
                </a:ln>
                <a:solidFill>
                  <a:srgbClr val="FF0000"/>
                </a:solidFill>
                <a:effectLst/>
                <a:uLnTx/>
                <a:uFillTx/>
                <a:latin typeface="Aptos" panose="02110004020202020204"/>
                <a:ea typeface="+mn-ea"/>
                <a:cs typeface="+mn-cs"/>
              </a:rPr>
              <a:t>Das is gut.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FF0000"/>
                </a:solidFill>
                <a:effectLst/>
                <a:uLnTx/>
                <a:uFillTx/>
                <a:latin typeface="Calibri"/>
                <a:ea typeface="Calibri"/>
                <a:cs typeface="Calibri"/>
                <a:sym typeface="Calibri"/>
              </a:rPr>
              <a:t>“Good” representation can only look at “Translate English to German: That is”.</a:t>
            </a:r>
            <a:endParaRPr kumimoji="0" sz="1400" b="1" i="0" u="none" strike="noStrike" kern="1200" cap="none" spc="0" normalizeH="0" baseline="0" noProof="0">
              <a:ln>
                <a:noFill/>
              </a:ln>
              <a:solidFill>
                <a:srgbClr val="FF0000"/>
              </a:solidFill>
              <a:effectLst/>
              <a:uLnTx/>
              <a:uFillTx/>
              <a:latin typeface="Calibri"/>
              <a:ea typeface="Calibri"/>
              <a:cs typeface="Calibri"/>
              <a:sym typeface="Calibri"/>
            </a:endParaRPr>
          </a:p>
        </p:txBody>
      </p:sp>
      <p:sp>
        <p:nvSpPr>
          <p:cNvPr id="25" name="Google Shape;676;p63">
            <a:extLst>
              <a:ext uri="{FF2B5EF4-FFF2-40B4-BE49-F238E27FC236}">
                <a16:creationId xmlns:a16="http://schemas.microsoft.com/office/drawing/2014/main" id="{4A64B3A4-8F52-CCA0-E12F-E993318E1FD8}"/>
              </a:ext>
            </a:extLst>
          </p:cNvPr>
          <p:cNvSpPr txBox="1"/>
          <p:nvPr/>
        </p:nvSpPr>
        <p:spPr>
          <a:xfrm>
            <a:off x="5229275" y="5965488"/>
            <a:ext cx="6578602" cy="892512"/>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lumMod val="85000"/>
                    <a:lumOff val="15000"/>
                  </a:prstClr>
                </a:solidFill>
                <a:effectLst/>
                <a:uLnTx/>
                <a:uFillTx/>
                <a:latin typeface="Aptos" panose="02110004020202020204"/>
                <a:ea typeface="+mn-ea"/>
                <a:cs typeface="+mn-cs"/>
              </a:rPr>
              <a:t>Translate English to German: That is good. Target:</a:t>
            </a: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1400" b="0" i="0" u="none" strike="noStrike" kern="1200" cap="none" spc="0" normalizeH="0" baseline="0" noProof="0">
                <a:ln>
                  <a:noFill/>
                </a:ln>
                <a:solidFill>
                  <a:srgbClr val="FF0000"/>
                </a:solidFill>
                <a:effectLst/>
                <a:uLnTx/>
                <a:uFillTx/>
                <a:latin typeface="Aptos" panose="02110004020202020204"/>
                <a:ea typeface="+mn-ea"/>
                <a:cs typeface="+mn-cs"/>
              </a:rPr>
              <a:t>Das is gut.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FF0000"/>
                </a:solidFill>
                <a:effectLst/>
                <a:uLnTx/>
                <a:uFillTx/>
                <a:latin typeface="Calibri"/>
                <a:ea typeface="Calibri"/>
                <a:cs typeface="Calibri"/>
                <a:sym typeface="Calibri"/>
              </a:rPr>
              <a:t>“Good” representation can only look at “Translate English to German: That is. Target:”.</a:t>
            </a:r>
            <a:endParaRPr kumimoji="0" sz="1400" b="1" i="0" u="none" strike="noStrike" kern="1200" cap="none" spc="0" normalizeH="0" baseline="0" noProof="0">
              <a:ln>
                <a:noFill/>
              </a:ln>
              <a:solidFill>
                <a:srgbClr val="FF0000"/>
              </a:solidFill>
              <a:effectLst/>
              <a:uLnTx/>
              <a:uFillTx/>
              <a:latin typeface="Calibri"/>
              <a:ea typeface="Calibri"/>
              <a:cs typeface="Calibri"/>
              <a:sym typeface="Calibri"/>
            </a:endParaRPr>
          </a:p>
        </p:txBody>
      </p:sp>
      <p:sp>
        <p:nvSpPr>
          <p:cNvPr id="26" name="Oval 25">
            <a:extLst>
              <a:ext uri="{FF2B5EF4-FFF2-40B4-BE49-F238E27FC236}">
                <a16:creationId xmlns:a16="http://schemas.microsoft.com/office/drawing/2014/main" id="{D5BA134C-5D44-D960-2BBD-ABD0D48B810E}"/>
              </a:ext>
            </a:extLst>
          </p:cNvPr>
          <p:cNvSpPr/>
          <p:nvPr/>
        </p:nvSpPr>
        <p:spPr>
          <a:xfrm>
            <a:off x="214224" y="4476565"/>
            <a:ext cx="1660758" cy="21942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Oval 26">
            <a:extLst>
              <a:ext uri="{FF2B5EF4-FFF2-40B4-BE49-F238E27FC236}">
                <a16:creationId xmlns:a16="http://schemas.microsoft.com/office/drawing/2014/main" id="{4C34DD29-E6D7-610C-0968-658CCAA6207F}"/>
              </a:ext>
            </a:extLst>
          </p:cNvPr>
          <p:cNvSpPr/>
          <p:nvPr/>
        </p:nvSpPr>
        <p:spPr>
          <a:xfrm>
            <a:off x="1793819" y="4465030"/>
            <a:ext cx="1660758" cy="21942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Oval 27">
            <a:extLst>
              <a:ext uri="{FF2B5EF4-FFF2-40B4-BE49-F238E27FC236}">
                <a16:creationId xmlns:a16="http://schemas.microsoft.com/office/drawing/2014/main" id="{2DE9F946-46B8-85F8-4A1F-1952677E34FE}"/>
              </a:ext>
            </a:extLst>
          </p:cNvPr>
          <p:cNvSpPr/>
          <p:nvPr/>
        </p:nvSpPr>
        <p:spPr>
          <a:xfrm>
            <a:off x="3488603" y="4485799"/>
            <a:ext cx="1660758" cy="21942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Footer Placeholder 3">
            <a:extLst>
              <a:ext uri="{FF2B5EF4-FFF2-40B4-BE49-F238E27FC236}">
                <a16:creationId xmlns:a16="http://schemas.microsoft.com/office/drawing/2014/main" id="{3478C4A5-ACA6-A56E-4554-DBECEF9CEA9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ICETCI 2024: DL for Brain Encoding and Decoding</a:t>
            </a:r>
          </a:p>
        </p:txBody>
      </p:sp>
      <p:sp>
        <p:nvSpPr>
          <p:cNvPr id="6" name="Slide Number Placeholder 5">
            <a:extLst>
              <a:ext uri="{FF2B5EF4-FFF2-40B4-BE49-F238E27FC236}">
                <a16:creationId xmlns:a16="http://schemas.microsoft.com/office/drawing/2014/main" id="{2687B0AB-C162-7D8A-937F-BD89E0DA19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552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23" grpId="0" animBg="1"/>
      <p:bldP spid="24" grpId="0" animBg="1"/>
      <p:bldP spid="25" grpId="0" animBg="1"/>
      <p:bldP spid="26" grpId="0" animBg="1"/>
      <p:bldP spid="27"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254869"/>
            <a:ext cx="11891962" cy="4878084"/>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solidFill>
                  <a:srgbClr val="FF0000"/>
                </a:solidFill>
              </a:rPr>
              <a:t>Recent Trends in LLMs </a:t>
            </a:r>
            <a:r>
              <a:rPr lang="en-IN" dirty="0">
                <a:solidFill>
                  <a:srgbClr val="FF0000"/>
                </a:solidFill>
              </a:rPr>
              <a:t>[1 </a:t>
            </a:r>
            <a:r>
              <a:rPr lang="en-IN">
                <a:solidFill>
                  <a:srgbClr val="FF0000"/>
                </a:solidFill>
              </a:rPr>
              <a:t>hour 15 min]</a:t>
            </a:r>
          </a:p>
          <a:p>
            <a:pPr lvl="1"/>
            <a:r>
              <a:rPr lang="en-IN"/>
              <a:t>Small language models [20 min]</a:t>
            </a:r>
          </a:p>
          <a:p>
            <a:pPr lvl="1"/>
            <a:r>
              <a:rPr lang="en"/>
              <a:t>Emerging abilities of language models [15 min]</a:t>
            </a:r>
            <a:endParaRPr lang="en-IN"/>
          </a:p>
          <a:p>
            <a:pPr lvl="1"/>
            <a:r>
              <a:rPr lang="en"/>
              <a:t>Text-to-Text Transfer Transformer,</a:t>
            </a:r>
            <a:r>
              <a:rPr lang="en">
                <a:solidFill>
                  <a:srgbClr val="FF0000"/>
                </a:solidFill>
              </a:rPr>
              <a:t> </a:t>
            </a:r>
            <a:r>
              <a:rPr lang="en-US">
                <a:solidFill>
                  <a:srgbClr val="FF0000"/>
                </a:solidFill>
              </a:rPr>
              <a:t>Prompting,</a:t>
            </a:r>
            <a:r>
              <a:rPr lang="en-US"/>
              <a:t> Instruction-tuning [40 min]</a:t>
            </a:r>
            <a:endParaRPr lang="en-IN" dirty="0"/>
          </a:p>
          <a:p>
            <a:r>
              <a:rPr lang="en-IN" dirty="0"/>
              <a:t>Lunch break [1 hour 30 min]</a:t>
            </a:r>
          </a:p>
          <a:p>
            <a:r>
              <a:rPr lang="en-IN"/>
              <a:t>Language and Brain: Deep </a:t>
            </a:r>
            <a:r>
              <a:rPr lang="en-IN" dirty="0"/>
              <a:t>Learning for </a:t>
            </a:r>
            <a:r>
              <a:rPr lang="en-IN"/>
              <a:t>Brain Encoding and Decoding </a:t>
            </a:r>
            <a:r>
              <a:rPr lang="en-IN" dirty="0"/>
              <a:t>[1 hour 30 </a:t>
            </a:r>
            <a:r>
              <a:rPr lang="en-IN"/>
              <a:t>min]</a:t>
            </a:r>
          </a:p>
          <a:p>
            <a:pPr lvl="1"/>
            <a:r>
              <a:rPr lang="en-IN"/>
              <a:t>Linguistic Brain Encoding [45 min]</a:t>
            </a:r>
          </a:p>
          <a:p>
            <a:pPr lvl="1"/>
            <a:r>
              <a:rPr lang="en-IN"/>
              <a:t>Linguistic Brain Decoding [30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6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9261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56D0-6AC8-88CC-D63C-1CCB01A28DDE}"/>
              </a:ext>
            </a:extLst>
          </p:cNvPr>
          <p:cNvSpPr>
            <a:spLocks noGrp="1"/>
          </p:cNvSpPr>
          <p:nvPr>
            <p:ph type="title"/>
          </p:nvPr>
        </p:nvSpPr>
        <p:spPr>
          <a:xfrm>
            <a:off x="838200" y="127001"/>
            <a:ext cx="10515600" cy="844550"/>
          </a:xfrm>
        </p:spPr>
        <p:txBody>
          <a:bodyPr>
            <a:normAutofit/>
          </a:bodyPr>
          <a:lstStyle/>
          <a:p>
            <a:r>
              <a:rPr lang="en-US" sz="2800" b="1">
                <a:latin typeface="Helvetica Neue"/>
              </a:rPr>
              <a:t>Prompting</a:t>
            </a:r>
          </a:p>
        </p:txBody>
      </p:sp>
      <p:sp>
        <p:nvSpPr>
          <p:cNvPr id="3" name="Content Placeholder 2">
            <a:extLst>
              <a:ext uri="{FF2B5EF4-FFF2-40B4-BE49-F238E27FC236}">
                <a16:creationId xmlns:a16="http://schemas.microsoft.com/office/drawing/2014/main" id="{A79EF6CA-5A58-8286-E6FF-27D34B8B5D7B}"/>
              </a:ext>
            </a:extLst>
          </p:cNvPr>
          <p:cNvSpPr>
            <a:spLocks noGrp="1"/>
          </p:cNvSpPr>
          <p:nvPr>
            <p:ph idx="1"/>
          </p:nvPr>
        </p:nvSpPr>
        <p:spPr>
          <a:xfrm>
            <a:off x="544945" y="1085850"/>
            <a:ext cx="10808855" cy="5091113"/>
          </a:xfrm>
        </p:spPr>
        <p:txBody>
          <a:bodyPr>
            <a:normAutofit/>
          </a:bodyPr>
          <a:lstStyle/>
          <a:p>
            <a:r>
              <a:rPr lang="en-US" sz="2000">
                <a:latin typeface="Arial" panose="020B0604020202020204" pitchFamily="34" charset="0"/>
                <a:cs typeface="Arial" panose="020B0604020202020204" pitchFamily="34" charset="0"/>
              </a:rPr>
              <a:t>Specify a task by simply prepending examples of the task before your example</a:t>
            </a:r>
          </a:p>
          <a:p>
            <a:r>
              <a:rPr lang="en-US" sz="2000">
                <a:latin typeface="Arial" panose="020B0604020202020204" pitchFamily="34" charset="0"/>
                <a:cs typeface="Arial" panose="020B0604020202020204" pitchFamily="34" charset="0"/>
              </a:rPr>
              <a:t>Also called in-context learning, to stress that no gradient updates are performed when learning a new task</a:t>
            </a:r>
          </a:p>
        </p:txBody>
      </p:sp>
      <p:pic>
        <p:nvPicPr>
          <p:cNvPr id="5" name="Picture 4" descr="A screenshot of a computer screen&#10;&#10;Description automatically generated">
            <a:extLst>
              <a:ext uri="{FF2B5EF4-FFF2-40B4-BE49-F238E27FC236}">
                <a16:creationId xmlns:a16="http://schemas.microsoft.com/office/drawing/2014/main" id="{48F9B47D-76D3-6E26-74D2-AD7A1BDA9E02}"/>
              </a:ext>
            </a:extLst>
          </p:cNvPr>
          <p:cNvPicPr>
            <a:picLocks noChangeAspect="1"/>
          </p:cNvPicPr>
          <p:nvPr/>
        </p:nvPicPr>
        <p:blipFill rotWithShape="1">
          <a:blip r:embed="rId2">
            <a:extLst>
              <a:ext uri="{28A0092B-C50C-407E-A947-70E740481C1C}">
                <a14:useLocalDpi xmlns:a14="http://schemas.microsoft.com/office/drawing/2010/main" val="0"/>
              </a:ext>
            </a:extLst>
          </a:blip>
          <a:srcRect r="51435"/>
          <a:stretch/>
        </p:blipFill>
        <p:spPr>
          <a:xfrm>
            <a:off x="2097128" y="2277105"/>
            <a:ext cx="3741697" cy="3718882"/>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4479B78E-BC91-DE7E-AEC6-BCC079FF0807}"/>
              </a:ext>
            </a:extLst>
          </p:cNvPr>
          <p:cNvPicPr>
            <a:picLocks noChangeAspect="1"/>
          </p:cNvPicPr>
          <p:nvPr/>
        </p:nvPicPr>
        <p:blipFill rotWithShape="1">
          <a:blip r:embed="rId2">
            <a:extLst>
              <a:ext uri="{28A0092B-C50C-407E-A947-70E740481C1C}">
                <a14:useLocalDpi xmlns:a14="http://schemas.microsoft.com/office/drawing/2010/main" val="0"/>
              </a:ext>
            </a:extLst>
          </a:blip>
          <a:srcRect l="48565"/>
          <a:stretch/>
        </p:blipFill>
        <p:spPr>
          <a:xfrm>
            <a:off x="5838824" y="2277105"/>
            <a:ext cx="3962791" cy="3718882"/>
          </a:xfrm>
          <a:prstGeom prst="rect">
            <a:avLst/>
          </a:prstGeom>
        </p:spPr>
      </p:pic>
      <p:sp>
        <p:nvSpPr>
          <p:cNvPr id="4" name="Google Shape;344;p36">
            <a:extLst>
              <a:ext uri="{FF2B5EF4-FFF2-40B4-BE49-F238E27FC236}">
                <a16:creationId xmlns:a16="http://schemas.microsoft.com/office/drawing/2014/main" id="{12BF82FD-C9EF-E30E-7F4F-87222C7E791D}"/>
              </a:ext>
            </a:extLst>
          </p:cNvPr>
          <p:cNvSpPr txBox="1">
            <a:spLocks/>
          </p:cNvSpPr>
          <p:nvPr/>
        </p:nvSpPr>
        <p:spPr>
          <a:xfrm>
            <a:off x="208817" y="6291262"/>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222222"/>
                </a:solidFill>
                <a:effectLst/>
                <a:uLnTx/>
                <a:uFillTx/>
                <a:latin typeface="Arial"/>
                <a:ea typeface="Arial"/>
                <a:cs typeface="Arial"/>
                <a:sym typeface="Arial"/>
                <a:hlinkClick r:id="rId3"/>
              </a:rPr>
              <a:t>Tom B. Brown, Benjamin Mann, Nick Ryder, Melanie Subbiah, Jared Kaplan .Language Models are Few-Shot Learners.Arxiv 2020.</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67"/>
              </a:spcBef>
              <a:spcAft>
                <a:spcPts val="0"/>
              </a:spcAft>
              <a:buClr>
                <a:prstClr val="black"/>
              </a:buClr>
              <a:buSzPct val="100000"/>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Footer Placeholder 4">
            <a:extLst>
              <a:ext uri="{FF2B5EF4-FFF2-40B4-BE49-F238E27FC236}">
                <a16:creationId xmlns:a16="http://schemas.microsoft.com/office/drawing/2014/main" id="{1D014730-B60F-7D04-27DD-05160FC8FB7E}"/>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8" name="Slide Number Placeholder 7">
            <a:extLst>
              <a:ext uri="{FF2B5EF4-FFF2-40B4-BE49-F238E27FC236}">
                <a16:creationId xmlns:a16="http://schemas.microsoft.com/office/drawing/2014/main" id="{8F51FAC2-87A6-52D4-87A3-C686AAB052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830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8EF8-7225-9E2B-8A23-76362ABE5228}"/>
              </a:ext>
            </a:extLst>
          </p:cNvPr>
          <p:cNvSpPr>
            <a:spLocks noGrp="1"/>
          </p:cNvSpPr>
          <p:nvPr>
            <p:ph type="title"/>
          </p:nvPr>
        </p:nvSpPr>
        <p:spPr>
          <a:xfrm>
            <a:off x="838200" y="194397"/>
            <a:ext cx="10515600" cy="697057"/>
          </a:xfrm>
        </p:spPr>
        <p:txBody>
          <a:bodyPr>
            <a:normAutofit/>
          </a:bodyPr>
          <a:lstStyle/>
          <a:p>
            <a:r>
              <a:rPr lang="en-US" sz="2800" b="1">
                <a:latin typeface="Helvetica Neue"/>
              </a:rPr>
              <a:t>Zero-shot vs. One-shot vs. Few-shot prompting</a:t>
            </a:r>
          </a:p>
        </p:txBody>
      </p:sp>
      <p:pic>
        <p:nvPicPr>
          <p:cNvPr id="5" name="Picture 4" descr="A screenshot of a computer&#10;&#10;Description automatically generated">
            <a:extLst>
              <a:ext uri="{FF2B5EF4-FFF2-40B4-BE49-F238E27FC236}">
                <a16:creationId xmlns:a16="http://schemas.microsoft.com/office/drawing/2014/main" id="{A02F9A02-D468-94BA-CC2C-2E166A3D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30" y="1390492"/>
            <a:ext cx="5682518" cy="19623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8F2CA85-2AB5-388C-193E-0639175A3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30" y="3686175"/>
            <a:ext cx="5687834" cy="262889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01E5296-8F45-0EF7-2321-F081E1311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138" y="2102969"/>
            <a:ext cx="5479255" cy="3490262"/>
          </a:xfrm>
          <a:prstGeom prst="rect">
            <a:avLst/>
          </a:prstGeom>
        </p:spPr>
      </p:pic>
      <p:sp>
        <p:nvSpPr>
          <p:cNvPr id="3" name="Google Shape;344;p36">
            <a:extLst>
              <a:ext uri="{FF2B5EF4-FFF2-40B4-BE49-F238E27FC236}">
                <a16:creationId xmlns:a16="http://schemas.microsoft.com/office/drawing/2014/main" id="{15EAC976-8D40-09CC-96D5-36CCEEEC682E}"/>
              </a:ext>
            </a:extLst>
          </p:cNvPr>
          <p:cNvSpPr txBox="1">
            <a:spLocks/>
          </p:cNvSpPr>
          <p:nvPr/>
        </p:nvSpPr>
        <p:spPr>
          <a:xfrm>
            <a:off x="116030" y="63851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222222"/>
                </a:solidFill>
                <a:effectLst/>
                <a:uLnTx/>
                <a:uFillTx/>
                <a:latin typeface="Arial"/>
                <a:ea typeface="Arial"/>
                <a:cs typeface="Arial"/>
                <a:sym typeface="Arial"/>
                <a:hlinkClick r:id="rId5"/>
              </a:rPr>
              <a:t>Tom B. Brown, Benjamin Mann, Nick Ryder, Melanie Subbiah, Jared Kaplan .Language Models are Few-Shot Learners.Arxiv 2020.</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67"/>
              </a:spcBef>
              <a:spcAft>
                <a:spcPts val="0"/>
              </a:spcAft>
              <a:buClr>
                <a:prstClr val="black"/>
              </a:buClr>
              <a:buSzPct val="100000"/>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 name="Footer Placeholder 4">
            <a:extLst>
              <a:ext uri="{FF2B5EF4-FFF2-40B4-BE49-F238E27FC236}">
                <a16:creationId xmlns:a16="http://schemas.microsoft.com/office/drawing/2014/main" id="{069B5415-D18E-9026-4D21-28900A59BA37}"/>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80861343-4805-0350-5CAE-A8F00FF0F7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38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6E52-F9EA-CF64-9AB9-40CBDF542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553B4-1CC1-0293-9A3E-C2CA3ADA349B}"/>
              </a:ext>
            </a:extLst>
          </p:cNvPr>
          <p:cNvSpPr>
            <a:spLocks noGrp="1"/>
          </p:cNvSpPr>
          <p:nvPr>
            <p:ph type="title"/>
          </p:nvPr>
        </p:nvSpPr>
        <p:spPr>
          <a:xfrm>
            <a:off x="838200" y="193675"/>
            <a:ext cx="10515600" cy="650875"/>
          </a:xfrm>
        </p:spPr>
        <p:txBody>
          <a:bodyPr/>
          <a:lstStyle/>
          <a:p>
            <a:r>
              <a:rPr kumimoji="0" lang="en-US" sz="2800" b="1" i="0" u="none" strike="noStrike" kern="1200" cap="none" spc="0" normalizeH="0" baseline="0" noProof="0">
                <a:ln>
                  <a:noFill/>
                </a:ln>
                <a:solidFill>
                  <a:prstClr val="black"/>
                </a:solidFill>
                <a:effectLst/>
                <a:uLnTx/>
                <a:uFillTx/>
                <a:latin typeface="Helvetica Neue" panose="020B0604020202020204"/>
                <a:ea typeface="+mj-ea"/>
                <a:cs typeface="+mj-cs"/>
              </a:rPr>
              <a:t>GPT-3 Prompting</a:t>
            </a:r>
            <a:endParaRPr lang="en-US"/>
          </a:p>
        </p:txBody>
      </p:sp>
      <p:pic>
        <p:nvPicPr>
          <p:cNvPr id="4" name="Picture 3" descr="A graph of different colored lines&#10;&#10;Description automatically generated">
            <a:extLst>
              <a:ext uri="{FF2B5EF4-FFF2-40B4-BE49-F238E27FC236}">
                <a16:creationId xmlns:a16="http://schemas.microsoft.com/office/drawing/2014/main" id="{984CD7FC-A3D8-EDBC-3BA7-ECBCD9BBD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775" y="1004596"/>
            <a:ext cx="8934450" cy="4988913"/>
          </a:xfrm>
          <a:prstGeom prst="rect">
            <a:avLst/>
          </a:prstGeom>
        </p:spPr>
      </p:pic>
      <p:sp>
        <p:nvSpPr>
          <p:cNvPr id="7" name="Google Shape;344;p36">
            <a:extLst>
              <a:ext uri="{FF2B5EF4-FFF2-40B4-BE49-F238E27FC236}">
                <a16:creationId xmlns:a16="http://schemas.microsoft.com/office/drawing/2014/main" id="{EF856E96-F032-788F-A0CB-7EB0756E86CE}"/>
              </a:ext>
            </a:extLst>
          </p:cNvPr>
          <p:cNvSpPr txBox="1">
            <a:spLocks/>
          </p:cNvSpPr>
          <p:nvPr/>
        </p:nvSpPr>
        <p:spPr>
          <a:xfrm>
            <a:off x="0" y="62708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222222"/>
                </a:solidFill>
                <a:effectLst/>
                <a:uLnTx/>
                <a:uFillTx/>
                <a:latin typeface="Arial"/>
                <a:ea typeface="Arial"/>
                <a:cs typeface="Arial"/>
                <a:sym typeface="Arial"/>
                <a:hlinkClick r:id="rId3"/>
              </a:rPr>
              <a:t>Tom B. Brown, Benjamin Mann, Nick Ryder, Melanie Subbiah, Jared Kaplan .Language Models are Few-Shot Learners.Arxiv 2020.</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67"/>
              </a:spcBef>
              <a:spcAft>
                <a:spcPts val="0"/>
              </a:spcAft>
              <a:buClr>
                <a:prstClr val="black"/>
              </a:buClr>
              <a:buSzPct val="100000"/>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Footer Placeholder 4">
            <a:extLst>
              <a:ext uri="{FF2B5EF4-FFF2-40B4-BE49-F238E27FC236}">
                <a16:creationId xmlns:a16="http://schemas.microsoft.com/office/drawing/2014/main" id="{04FE9A25-8819-45E9-DE6C-DFB80F07E483}"/>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5" name="Slide Number Placeholder 4">
            <a:extLst>
              <a:ext uri="{FF2B5EF4-FFF2-40B4-BE49-F238E27FC236}">
                <a16:creationId xmlns:a16="http://schemas.microsoft.com/office/drawing/2014/main" id="{83FA6E31-FEB4-8B6F-FB35-05BBE4B989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9014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erformance&#10;&#10;Description automatically generated with medium confidence">
            <a:extLst>
              <a:ext uri="{FF2B5EF4-FFF2-40B4-BE49-F238E27FC236}">
                <a16:creationId xmlns:a16="http://schemas.microsoft.com/office/drawing/2014/main" id="{D6D434F0-F1DE-D2DC-7ECD-0234244DA12E}"/>
              </a:ext>
            </a:extLst>
          </p:cNvPr>
          <p:cNvPicPr>
            <a:picLocks noChangeAspect="1"/>
          </p:cNvPicPr>
          <p:nvPr/>
        </p:nvPicPr>
        <p:blipFill rotWithShape="1">
          <a:blip r:embed="rId2">
            <a:extLst>
              <a:ext uri="{28A0092B-C50C-407E-A947-70E740481C1C}">
                <a14:useLocalDpi xmlns:a14="http://schemas.microsoft.com/office/drawing/2010/main" val="0"/>
              </a:ext>
            </a:extLst>
          </a:blip>
          <a:srcRect l="30505" t="31482" r="33020"/>
          <a:stretch/>
        </p:blipFill>
        <p:spPr>
          <a:xfrm>
            <a:off x="1771651" y="1449168"/>
            <a:ext cx="4324348" cy="4569391"/>
          </a:xfrm>
          <a:prstGeom prst="rect">
            <a:avLst/>
          </a:prstGeom>
        </p:spPr>
      </p:pic>
      <p:sp>
        <p:nvSpPr>
          <p:cNvPr id="2" name="Title 1">
            <a:extLst>
              <a:ext uri="{FF2B5EF4-FFF2-40B4-BE49-F238E27FC236}">
                <a16:creationId xmlns:a16="http://schemas.microsoft.com/office/drawing/2014/main" id="{1CBE1CC9-A8E3-6711-3290-A52C77257D88}"/>
              </a:ext>
            </a:extLst>
          </p:cNvPr>
          <p:cNvSpPr>
            <a:spLocks noGrp="1"/>
          </p:cNvSpPr>
          <p:nvPr>
            <p:ph type="title"/>
          </p:nvPr>
        </p:nvSpPr>
        <p:spPr>
          <a:xfrm>
            <a:off x="838200" y="365125"/>
            <a:ext cx="10515600" cy="650875"/>
          </a:xfrm>
        </p:spPr>
        <p:txBody>
          <a:bodyPr/>
          <a:lstStyle/>
          <a:p>
            <a:r>
              <a:rPr kumimoji="0" lang="en-US" sz="2800" b="1" i="0" u="none" strike="noStrike" kern="1200" cap="none" spc="0" normalizeH="0" baseline="0" noProof="0">
                <a:ln>
                  <a:noFill/>
                </a:ln>
                <a:solidFill>
                  <a:prstClr val="black"/>
                </a:solidFill>
                <a:effectLst/>
                <a:uLnTx/>
                <a:uFillTx/>
                <a:latin typeface="Helvetica Neue" panose="020B0604020202020204"/>
                <a:ea typeface="+mj-ea"/>
                <a:cs typeface="+mj-cs"/>
              </a:rPr>
              <a:t>Prompt-tuning</a:t>
            </a:r>
            <a:endParaRPr lang="en-US"/>
          </a:p>
        </p:txBody>
      </p:sp>
      <p:pic>
        <p:nvPicPr>
          <p:cNvPr id="5" name="Picture 4" descr="A diagram of a performance&#10;&#10;Description automatically generated with medium confidence">
            <a:extLst>
              <a:ext uri="{FF2B5EF4-FFF2-40B4-BE49-F238E27FC236}">
                <a16:creationId xmlns:a16="http://schemas.microsoft.com/office/drawing/2014/main" id="{4971B20E-63C9-39BA-052D-8FB3F176FFC9}"/>
              </a:ext>
            </a:extLst>
          </p:cNvPr>
          <p:cNvPicPr>
            <a:picLocks noChangeAspect="1"/>
          </p:cNvPicPr>
          <p:nvPr/>
        </p:nvPicPr>
        <p:blipFill rotWithShape="1">
          <a:blip r:embed="rId2">
            <a:extLst>
              <a:ext uri="{28A0092B-C50C-407E-A947-70E740481C1C}">
                <a14:useLocalDpi xmlns:a14="http://schemas.microsoft.com/office/drawing/2010/main" val="0"/>
              </a:ext>
            </a:extLst>
          </a:blip>
          <a:srcRect l="66980" t="31482"/>
          <a:stretch/>
        </p:blipFill>
        <p:spPr>
          <a:xfrm>
            <a:off x="6095999" y="1449168"/>
            <a:ext cx="3914775" cy="4569391"/>
          </a:xfrm>
          <a:prstGeom prst="rect">
            <a:avLst/>
          </a:prstGeom>
        </p:spPr>
      </p:pic>
      <p:pic>
        <p:nvPicPr>
          <p:cNvPr id="8" name="Picture 7">
            <a:extLst>
              <a:ext uri="{FF2B5EF4-FFF2-40B4-BE49-F238E27FC236}">
                <a16:creationId xmlns:a16="http://schemas.microsoft.com/office/drawing/2014/main" id="{80612012-4F6D-3B47-A4A0-40F82D5D0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127" y="1996426"/>
            <a:ext cx="958247" cy="417959"/>
          </a:xfrm>
          <a:prstGeom prst="rect">
            <a:avLst/>
          </a:prstGeom>
        </p:spPr>
      </p:pic>
      <p:sp>
        <p:nvSpPr>
          <p:cNvPr id="3" name="Footer Placeholder 4">
            <a:extLst>
              <a:ext uri="{FF2B5EF4-FFF2-40B4-BE49-F238E27FC236}">
                <a16:creationId xmlns:a16="http://schemas.microsoft.com/office/drawing/2014/main" id="{392990A7-0B58-DF32-64E5-922D6CEA67CD}"/>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3D9E0845-1FEE-B31B-593A-B11287301B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954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254869"/>
            <a:ext cx="11891962" cy="4878084"/>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solidFill>
                  <a:srgbClr val="FF0000"/>
                </a:solidFill>
              </a:rPr>
              <a:t>Recent Trends in LLMs </a:t>
            </a:r>
            <a:r>
              <a:rPr lang="en-IN" dirty="0">
                <a:solidFill>
                  <a:srgbClr val="FF0000"/>
                </a:solidFill>
              </a:rPr>
              <a:t>[1 </a:t>
            </a:r>
            <a:r>
              <a:rPr lang="en-IN">
                <a:solidFill>
                  <a:srgbClr val="FF0000"/>
                </a:solidFill>
              </a:rPr>
              <a:t>hour 15 min]</a:t>
            </a:r>
          </a:p>
          <a:p>
            <a:pPr lvl="1"/>
            <a:r>
              <a:rPr lang="en-IN">
                <a:solidFill>
                  <a:srgbClr val="FF0000"/>
                </a:solidFill>
              </a:rPr>
              <a:t>Small language models [20 min]</a:t>
            </a:r>
          </a:p>
          <a:p>
            <a:pPr lvl="1"/>
            <a:r>
              <a:rPr lang="en"/>
              <a:t>Emerging abilities of language models [15 min]</a:t>
            </a:r>
            <a:endParaRPr lang="en-IN"/>
          </a:p>
          <a:p>
            <a:pPr lvl="1"/>
            <a:r>
              <a:rPr lang="en"/>
              <a:t>Text-to-Text Transfer Transformer, </a:t>
            </a:r>
            <a:r>
              <a:rPr lang="en-US"/>
              <a:t>Prompting, Instruction-tuning [40 min]</a:t>
            </a:r>
            <a:endParaRPr lang="en-IN" dirty="0"/>
          </a:p>
          <a:p>
            <a:r>
              <a:rPr lang="en-IN" dirty="0"/>
              <a:t>Lunch break [1 hour 30 min]</a:t>
            </a:r>
          </a:p>
          <a:p>
            <a:r>
              <a:rPr lang="en-IN"/>
              <a:t>Language and Brain: Deep </a:t>
            </a:r>
            <a:r>
              <a:rPr lang="en-IN" dirty="0"/>
              <a:t>Learning for </a:t>
            </a:r>
            <a:r>
              <a:rPr lang="en-IN"/>
              <a:t>Brain Encoding and Decoding </a:t>
            </a:r>
            <a:r>
              <a:rPr lang="en-IN" dirty="0"/>
              <a:t>[1 hour 30 </a:t>
            </a:r>
            <a:r>
              <a:rPr lang="en-IN"/>
              <a:t>min]</a:t>
            </a:r>
          </a:p>
          <a:p>
            <a:pPr lvl="1"/>
            <a:r>
              <a:rPr lang="en-IN"/>
              <a:t>Linguistic Brain Encoding [45 min]</a:t>
            </a:r>
          </a:p>
          <a:p>
            <a:pPr lvl="1"/>
            <a:r>
              <a:rPr lang="en-IN"/>
              <a:t>Linguistic Brain Decoding [30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6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2625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0EF1C-E2BD-633E-C3CD-AE2D8EFA3F63}"/>
              </a:ext>
            </a:extLst>
          </p:cNvPr>
          <p:cNvSpPr>
            <a:spLocks noGrp="1"/>
          </p:cNvSpPr>
          <p:nvPr>
            <p:ph type="title"/>
          </p:nvPr>
        </p:nvSpPr>
        <p:spPr>
          <a:xfrm>
            <a:off x="838200" y="365125"/>
            <a:ext cx="10515600" cy="697057"/>
          </a:xfrm>
        </p:spPr>
        <p:txBody>
          <a:bodyPr>
            <a:normAutofit/>
          </a:bodyPr>
          <a:lstStyle/>
          <a:p>
            <a:r>
              <a:rPr lang="en-US" sz="2800" b="1">
                <a:latin typeface="Helvetica Neue"/>
              </a:rPr>
              <a:t>Hard vs. Soft Prompts</a:t>
            </a:r>
          </a:p>
        </p:txBody>
      </p:sp>
      <p:sp>
        <p:nvSpPr>
          <p:cNvPr id="3" name="Content Placeholder 2">
            <a:extLst>
              <a:ext uri="{FF2B5EF4-FFF2-40B4-BE49-F238E27FC236}">
                <a16:creationId xmlns:a16="http://schemas.microsoft.com/office/drawing/2014/main" id="{39C9B098-6E5F-771F-1302-A5EC7D95EF2B}"/>
              </a:ext>
            </a:extLst>
          </p:cNvPr>
          <p:cNvSpPr>
            <a:spLocks noGrp="1"/>
          </p:cNvSpPr>
          <p:nvPr>
            <p:ph idx="1"/>
          </p:nvPr>
        </p:nvSpPr>
        <p:spPr>
          <a:xfrm>
            <a:off x="424873" y="1403927"/>
            <a:ext cx="10928927" cy="4773036"/>
          </a:xfrm>
        </p:spPr>
        <p:txBody>
          <a:bodyPr/>
          <a:lstStyle/>
          <a:p>
            <a:r>
              <a:rPr lang="en-US" sz="1600"/>
              <a:t>Hard prompt: manually handcrafted text prompts with discrete input tokens</a:t>
            </a:r>
          </a:p>
          <a:p>
            <a:pPr lvl="1"/>
            <a:r>
              <a:rPr lang="en-US" sz="1600" b="0" i="0">
                <a:solidFill>
                  <a:srgbClr val="404040"/>
                </a:solidFill>
                <a:effectLst/>
                <a:latin typeface="SF Pro Display"/>
              </a:rPr>
              <a:t>we directly change the discrete input tokens, which are not differentiable</a:t>
            </a:r>
          </a:p>
          <a:p>
            <a:endParaRPr lang="en-US" sz="1600">
              <a:solidFill>
                <a:srgbClr val="404040"/>
              </a:solidFill>
              <a:latin typeface="SF Pro Display"/>
            </a:endParaRPr>
          </a:p>
          <a:p>
            <a:endParaRPr lang="en-US" sz="1600">
              <a:solidFill>
                <a:srgbClr val="404040"/>
              </a:solidFill>
              <a:latin typeface="SF Pro Display"/>
            </a:endParaRPr>
          </a:p>
          <a:p>
            <a:endParaRPr lang="en-US" sz="1600">
              <a:solidFill>
                <a:srgbClr val="404040"/>
              </a:solidFill>
              <a:latin typeface="SF Pro Display"/>
            </a:endParaRPr>
          </a:p>
          <a:p>
            <a:endParaRPr lang="en-US" sz="1600">
              <a:solidFill>
                <a:srgbClr val="404040"/>
              </a:solidFill>
              <a:latin typeface="SF Pro Display"/>
            </a:endParaRPr>
          </a:p>
          <a:p>
            <a:pPr marL="0" indent="0">
              <a:buNone/>
            </a:pPr>
            <a:endParaRPr lang="en-US" sz="1600">
              <a:solidFill>
                <a:srgbClr val="404040"/>
              </a:solidFill>
              <a:latin typeface="SF Pro Display"/>
            </a:endParaRPr>
          </a:p>
          <a:p>
            <a:r>
              <a:rPr lang="en-US" sz="1600">
                <a:solidFill>
                  <a:srgbClr val="404040"/>
                </a:solidFill>
                <a:latin typeface="SF Pro Display"/>
              </a:rPr>
              <a:t>Soft prompt: </a:t>
            </a:r>
            <a:r>
              <a:rPr lang="en-US" sz="1600" b="0" i="0">
                <a:solidFill>
                  <a:srgbClr val="404040"/>
                </a:solidFill>
                <a:effectLst/>
                <a:latin typeface="SF Pro Display"/>
              </a:rPr>
              <a:t>concatenates the embeddings of the input tokens with a trainable tensor that can be optimized via backpropagation to improve the modeling performance on a target task.</a:t>
            </a:r>
          </a:p>
          <a:p>
            <a:pPr lvl="1"/>
            <a:r>
              <a:rPr lang="en-US" sz="1600" b="0" i="0">
                <a:solidFill>
                  <a:srgbClr val="242424"/>
                </a:solidFill>
                <a:effectLst/>
                <a:latin typeface="source-serif-pro"/>
              </a:rPr>
              <a:t>cannot be viewed and edited in text</a:t>
            </a:r>
            <a:endParaRPr lang="en-US" sz="1600">
              <a:solidFill>
                <a:srgbClr val="404040"/>
              </a:solidFill>
              <a:latin typeface="SF Pro Display"/>
            </a:endParaRPr>
          </a:p>
          <a:p>
            <a:pPr lvl="1"/>
            <a:r>
              <a:rPr lang="en-US" sz="1600" b="0" i="0">
                <a:solidFill>
                  <a:srgbClr val="242424"/>
                </a:solidFill>
                <a:effectLst/>
                <a:latin typeface="source-serif-pro"/>
              </a:rPr>
              <a:t>lack of interpretability</a:t>
            </a:r>
            <a:endParaRPr lang="en-US" sz="1600"/>
          </a:p>
          <a:p>
            <a:endParaRPr lang="en-US"/>
          </a:p>
        </p:txBody>
      </p:sp>
      <p:sp>
        <p:nvSpPr>
          <p:cNvPr id="4" name="Google Shape;349;p36">
            <a:extLst>
              <a:ext uri="{FF2B5EF4-FFF2-40B4-BE49-F238E27FC236}">
                <a16:creationId xmlns:a16="http://schemas.microsoft.com/office/drawing/2014/main" id="{13AD9F49-55F4-AEEE-8875-98FC613C3B2F}"/>
              </a:ext>
            </a:extLst>
          </p:cNvPr>
          <p:cNvSpPr txBox="1"/>
          <p:nvPr/>
        </p:nvSpPr>
        <p:spPr>
          <a:xfrm>
            <a:off x="838199" y="2360615"/>
            <a:ext cx="10153073" cy="1077178"/>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Translate the English sentence {english_sentence} into German: {german_translation}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English: {english_sentence} | German: {german_translation}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From English to German: {english_sentence} -&gt; {german_translation}</a:t>
            </a:r>
          </a:p>
        </p:txBody>
      </p:sp>
      <p:sp>
        <p:nvSpPr>
          <p:cNvPr id="5" name="Footer Placeholder 4">
            <a:extLst>
              <a:ext uri="{FF2B5EF4-FFF2-40B4-BE49-F238E27FC236}">
                <a16:creationId xmlns:a16="http://schemas.microsoft.com/office/drawing/2014/main" id="{E2E4FC1B-BE12-F507-3A81-497742406B3D}"/>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38382DCC-6D7A-EEBC-86CA-86C8AEB377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777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C079A-541E-8C96-5190-BB34AC764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176EE-2A0A-8C0E-DF48-AB758D206831}"/>
              </a:ext>
            </a:extLst>
          </p:cNvPr>
          <p:cNvSpPr>
            <a:spLocks noGrp="1"/>
          </p:cNvSpPr>
          <p:nvPr>
            <p:ph type="title"/>
          </p:nvPr>
        </p:nvSpPr>
        <p:spPr>
          <a:xfrm>
            <a:off x="838200" y="365125"/>
            <a:ext cx="10515600" cy="650875"/>
          </a:xfrm>
        </p:spPr>
        <p:txBody>
          <a:bodyPr/>
          <a:lstStyle/>
          <a:p>
            <a:r>
              <a:rPr kumimoji="0" lang="en-US" sz="2800" b="1" i="0" u="none" strike="noStrike" kern="1200" cap="none" spc="0" normalizeH="0" baseline="0" noProof="0">
                <a:ln>
                  <a:noFill/>
                </a:ln>
                <a:solidFill>
                  <a:prstClr val="black"/>
                </a:solidFill>
                <a:effectLst/>
                <a:uLnTx/>
                <a:uFillTx/>
                <a:latin typeface="Helvetica Neue" panose="020B0604020202020204"/>
                <a:ea typeface="+mj-ea"/>
                <a:cs typeface="+mj-cs"/>
              </a:rPr>
              <a:t>Soft Prompt-tuning vs. Adapters</a:t>
            </a:r>
            <a:endParaRPr lang="en-US"/>
          </a:p>
        </p:txBody>
      </p:sp>
      <p:pic>
        <p:nvPicPr>
          <p:cNvPr id="4" name="Picture 3" descr="A diagram of a task tuning&#10;&#10;Description automatically generated">
            <a:extLst>
              <a:ext uri="{FF2B5EF4-FFF2-40B4-BE49-F238E27FC236}">
                <a16:creationId xmlns:a16="http://schemas.microsoft.com/office/drawing/2014/main" id="{4F9E8E0E-C359-EE58-AEAE-7366ADA2737B}"/>
              </a:ext>
            </a:extLst>
          </p:cNvPr>
          <p:cNvPicPr>
            <a:picLocks noChangeAspect="1"/>
          </p:cNvPicPr>
          <p:nvPr/>
        </p:nvPicPr>
        <p:blipFill rotWithShape="1">
          <a:blip r:embed="rId2">
            <a:extLst>
              <a:ext uri="{28A0092B-C50C-407E-A947-70E740481C1C}">
                <a14:useLocalDpi xmlns:a14="http://schemas.microsoft.com/office/drawing/2010/main" val="0"/>
              </a:ext>
            </a:extLst>
          </a:blip>
          <a:srcRect r="54703"/>
          <a:stretch/>
        </p:blipFill>
        <p:spPr>
          <a:xfrm>
            <a:off x="417551" y="1549566"/>
            <a:ext cx="2990668" cy="4213059"/>
          </a:xfrm>
          <a:prstGeom prst="rect">
            <a:avLst/>
          </a:prstGeom>
        </p:spPr>
      </p:pic>
      <p:pic>
        <p:nvPicPr>
          <p:cNvPr id="7" name="Picture 6" descr="A diagram of a task tuning&#10;&#10;Description automatically generated">
            <a:extLst>
              <a:ext uri="{FF2B5EF4-FFF2-40B4-BE49-F238E27FC236}">
                <a16:creationId xmlns:a16="http://schemas.microsoft.com/office/drawing/2014/main" id="{FA3058A1-501F-0A50-0F78-A0704BA879C7}"/>
              </a:ext>
            </a:extLst>
          </p:cNvPr>
          <p:cNvPicPr>
            <a:picLocks noChangeAspect="1"/>
          </p:cNvPicPr>
          <p:nvPr/>
        </p:nvPicPr>
        <p:blipFill rotWithShape="1">
          <a:blip r:embed="rId2">
            <a:extLst>
              <a:ext uri="{28A0092B-C50C-407E-A947-70E740481C1C}">
                <a14:useLocalDpi xmlns:a14="http://schemas.microsoft.com/office/drawing/2010/main" val="0"/>
              </a:ext>
            </a:extLst>
          </a:blip>
          <a:srcRect l="45297"/>
          <a:stretch/>
        </p:blipFill>
        <p:spPr>
          <a:xfrm>
            <a:off x="3408219" y="1549566"/>
            <a:ext cx="3611706" cy="4213059"/>
          </a:xfrm>
          <a:prstGeom prst="rect">
            <a:avLst/>
          </a:prstGeom>
        </p:spPr>
      </p:pic>
      <p:pic>
        <p:nvPicPr>
          <p:cNvPr id="10" name="Picture 9" descr="A diagram of a weighting model&#10;&#10;Description automatically generated">
            <a:extLst>
              <a:ext uri="{FF2B5EF4-FFF2-40B4-BE49-F238E27FC236}">
                <a16:creationId xmlns:a16="http://schemas.microsoft.com/office/drawing/2014/main" id="{A1B19CBD-8D4C-4FD3-FE21-55A3CDF6AC4A}"/>
              </a:ext>
            </a:extLst>
          </p:cNvPr>
          <p:cNvPicPr>
            <a:picLocks noChangeAspect="1"/>
          </p:cNvPicPr>
          <p:nvPr/>
        </p:nvPicPr>
        <p:blipFill rotWithShape="1">
          <a:blip r:embed="rId3">
            <a:extLst>
              <a:ext uri="{28A0092B-C50C-407E-A947-70E740481C1C}">
                <a14:useLocalDpi xmlns:a14="http://schemas.microsoft.com/office/drawing/2010/main" val="0"/>
              </a:ext>
            </a:extLst>
          </a:blip>
          <a:srcRect l="25621" t="18278" r="25512"/>
          <a:stretch/>
        </p:blipFill>
        <p:spPr>
          <a:xfrm>
            <a:off x="8360539" y="1107671"/>
            <a:ext cx="3683677" cy="4642658"/>
          </a:xfrm>
          <a:prstGeom prst="rect">
            <a:avLst/>
          </a:prstGeom>
        </p:spPr>
      </p:pic>
      <p:sp>
        <p:nvSpPr>
          <p:cNvPr id="11" name="Google Shape;150;g22857952a9e_0_169">
            <a:extLst>
              <a:ext uri="{FF2B5EF4-FFF2-40B4-BE49-F238E27FC236}">
                <a16:creationId xmlns:a16="http://schemas.microsoft.com/office/drawing/2014/main" id="{D4769630-8BAC-305B-9FC6-05FC13FD1748}"/>
              </a:ext>
            </a:extLst>
          </p:cNvPr>
          <p:cNvSpPr/>
          <p:nvPr/>
        </p:nvSpPr>
        <p:spPr>
          <a:xfrm>
            <a:off x="2472149" y="5762625"/>
            <a:ext cx="2109088" cy="3260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1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Soft prompt</a:t>
            </a:r>
            <a:endParaRPr kumimoji="0" sz="1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12" name="Google Shape;150;g22857952a9e_0_169">
            <a:extLst>
              <a:ext uri="{FF2B5EF4-FFF2-40B4-BE49-F238E27FC236}">
                <a16:creationId xmlns:a16="http://schemas.microsoft.com/office/drawing/2014/main" id="{FDE14343-8A4F-5A5B-C0B7-2640382F20D5}"/>
              </a:ext>
            </a:extLst>
          </p:cNvPr>
          <p:cNvSpPr/>
          <p:nvPr/>
        </p:nvSpPr>
        <p:spPr>
          <a:xfrm>
            <a:off x="8582500" y="5762625"/>
            <a:ext cx="3444873" cy="3260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1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Low Rank Adaptation (LoRA)</a:t>
            </a:r>
            <a:endParaRPr kumimoji="0" sz="1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3" name="Footer Placeholder 4">
            <a:extLst>
              <a:ext uri="{FF2B5EF4-FFF2-40B4-BE49-F238E27FC236}">
                <a16:creationId xmlns:a16="http://schemas.microsoft.com/office/drawing/2014/main" id="{C1DD7293-C100-C9E9-5B9E-79B7231A9A9E}"/>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5" name="Slide Number Placeholder 4">
            <a:extLst>
              <a:ext uri="{FF2B5EF4-FFF2-40B4-BE49-F238E27FC236}">
                <a16:creationId xmlns:a16="http://schemas.microsoft.com/office/drawing/2014/main" id="{444EB762-182C-9AA8-0E95-785A68EC25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0543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AE71-673F-17C1-22B1-D9C006974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8F5B8-E30F-CD66-ACD2-467CAB3B8C3E}"/>
              </a:ext>
            </a:extLst>
          </p:cNvPr>
          <p:cNvSpPr>
            <a:spLocks noGrp="1"/>
          </p:cNvSpPr>
          <p:nvPr>
            <p:ph type="title"/>
          </p:nvPr>
        </p:nvSpPr>
        <p:spPr>
          <a:xfrm>
            <a:off x="838200" y="365126"/>
            <a:ext cx="10515600" cy="669348"/>
          </a:xfrm>
        </p:spPr>
        <p:txBody>
          <a:bodyPr>
            <a:normAutofit/>
          </a:bodyPr>
          <a:lstStyle/>
          <a:p>
            <a:r>
              <a:rPr lang="en-US" sz="2800" b="1">
                <a:latin typeface="Helvetica Neue" panose="020B0604020202020204"/>
              </a:rPr>
              <a:t>Prompt-tuning</a:t>
            </a:r>
          </a:p>
        </p:txBody>
      </p:sp>
      <p:sp>
        <p:nvSpPr>
          <p:cNvPr id="6" name="Google Shape;349;p36">
            <a:extLst>
              <a:ext uri="{FF2B5EF4-FFF2-40B4-BE49-F238E27FC236}">
                <a16:creationId xmlns:a16="http://schemas.microsoft.com/office/drawing/2014/main" id="{B238579F-2BD3-E98D-22ED-F7A0F48895EF}"/>
              </a:ext>
            </a:extLst>
          </p:cNvPr>
          <p:cNvSpPr txBox="1"/>
          <p:nvPr/>
        </p:nvSpPr>
        <p:spPr>
          <a:xfrm>
            <a:off x="7892770" y="41526"/>
            <a:ext cx="4299230" cy="2185173"/>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Prompt-tuning refers to techniques that vary the input prompt to achieve better modeling results.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Idea: convert data into natural language prompts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better for few-shot, one-shot, or zero-shot cases</a:t>
            </a:r>
          </a:p>
        </p:txBody>
      </p:sp>
      <p:pic>
        <p:nvPicPr>
          <p:cNvPr id="8" name="Picture 7" descr="A diagram of a graph&#10;&#10;Description automatically generated">
            <a:extLst>
              <a:ext uri="{FF2B5EF4-FFF2-40B4-BE49-F238E27FC236}">
                <a16:creationId xmlns:a16="http://schemas.microsoft.com/office/drawing/2014/main" id="{EA82E529-BAD8-79D5-A6E1-EF714D8BCDB9}"/>
              </a:ext>
            </a:extLst>
          </p:cNvPr>
          <p:cNvPicPr>
            <a:picLocks noChangeAspect="1"/>
          </p:cNvPicPr>
          <p:nvPr/>
        </p:nvPicPr>
        <p:blipFill rotWithShape="1">
          <a:blip r:embed="rId2">
            <a:extLst>
              <a:ext uri="{28A0092B-C50C-407E-A947-70E740481C1C}">
                <a14:useLocalDpi xmlns:a14="http://schemas.microsoft.com/office/drawing/2010/main" val="0"/>
              </a:ext>
            </a:extLst>
          </a:blip>
          <a:srcRect t="81794"/>
          <a:stretch/>
        </p:blipFill>
        <p:spPr>
          <a:xfrm>
            <a:off x="411189" y="5201515"/>
            <a:ext cx="8670076" cy="669348"/>
          </a:xfrm>
          <a:prstGeom prst="rect">
            <a:avLst/>
          </a:prstGeom>
        </p:spPr>
      </p:pic>
      <p:pic>
        <p:nvPicPr>
          <p:cNvPr id="3" name="Picture 2" descr="A diagram of a graph&#10;&#10;Description automatically generated">
            <a:extLst>
              <a:ext uri="{FF2B5EF4-FFF2-40B4-BE49-F238E27FC236}">
                <a16:creationId xmlns:a16="http://schemas.microsoft.com/office/drawing/2014/main" id="{9EB12785-290D-ECF2-3E7C-03C08FD1AB24}"/>
              </a:ext>
            </a:extLst>
          </p:cNvPr>
          <p:cNvPicPr>
            <a:picLocks noChangeAspect="1"/>
          </p:cNvPicPr>
          <p:nvPr/>
        </p:nvPicPr>
        <p:blipFill rotWithShape="1">
          <a:blip r:embed="rId2">
            <a:extLst>
              <a:ext uri="{28A0092B-C50C-407E-A947-70E740481C1C}">
                <a14:useLocalDpi xmlns:a14="http://schemas.microsoft.com/office/drawing/2010/main" val="0"/>
              </a:ext>
            </a:extLst>
          </a:blip>
          <a:srcRect t="37208" b="18207"/>
          <a:stretch/>
        </p:blipFill>
        <p:spPr>
          <a:xfrm>
            <a:off x="411189" y="3562350"/>
            <a:ext cx="8670076" cy="1639165"/>
          </a:xfrm>
          <a:prstGeom prst="rect">
            <a:avLst/>
          </a:prstGeom>
        </p:spPr>
      </p:pic>
      <p:pic>
        <p:nvPicPr>
          <p:cNvPr id="4" name="Picture 3" descr="A diagram of a graph&#10;&#10;Description automatically generated">
            <a:extLst>
              <a:ext uri="{FF2B5EF4-FFF2-40B4-BE49-F238E27FC236}">
                <a16:creationId xmlns:a16="http://schemas.microsoft.com/office/drawing/2014/main" id="{1997AD53-C2D7-AC9A-851A-5488F2D52816}"/>
              </a:ext>
            </a:extLst>
          </p:cNvPr>
          <p:cNvPicPr>
            <a:picLocks noChangeAspect="1"/>
          </p:cNvPicPr>
          <p:nvPr/>
        </p:nvPicPr>
        <p:blipFill rotWithShape="1">
          <a:blip r:embed="rId2">
            <a:extLst>
              <a:ext uri="{28A0092B-C50C-407E-A947-70E740481C1C}">
                <a14:useLocalDpi xmlns:a14="http://schemas.microsoft.com/office/drawing/2010/main" val="0"/>
              </a:ext>
            </a:extLst>
          </a:blip>
          <a:srcRect b="62063"/>
          <a:stretch/>
        </p:blipFill>
        <p:spPr>
          <a:xfrm>
            <a:off x="411189" y="2226699"/>
            <a:ext cx="8670076" cy="1362482"/>
          </a:xfrm>
          <a:prstGeom prst="rect">
            <a:avLst/>
          </a:prstGeom>
        </p:spPr>
      </p:pic>
      <p:sp>
        <p:nvSpPr>
          <p:cNvPr id="5" name="Footer Placeholder 4">
            <a:extLst>
              <a:ext uri="{FF2B5EF4-FFF2-40B4-BE49-F238E27FC236}">
                <a16:creationId xmlns:a16="http://schemas.microsoft.com/office/drawing/2014/main" id="{908BE621-BD2D-A8F1-745C-D2A2738B30F6}"/>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CF613FDD-D5DD-07F5-8BDA-9E90776C0B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9061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5BB24-7BA1-81E1-CB6A-8D3D1606D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3FF40-1AE4-DB56-3473-2DCD2D45A826}"/>
              </a:ext>
            </a:extLst>
          </p:cNvPr>
          <p:cNvSpPr>
            <a:spLocks noGrp="1"/>
          </p:cNvSpPr>
          <p:nvPr>
            <p:ph type="title"/>
          </p:nvPr>
        </p:nvSpPr>
        <p:spPr>
          <a:xfrm>
            <a:off x="838200" y="365126"/>
            <a:ext cx="10515600" cy="669348"/>
          </a:xfrm>
        </p:spPr>
        <p:txBody>
          <a:bodyPr>
            <a:normAutofit/>
          </a:bodyPr>
          <a:lstStyle/>
          <a:p>
            <a:r>
              <a:rPr lang="en-US" sz="2800" b="1">
                <a:latin typeface="Helvetica Neue" panose="020B0604020202020204"/>
              </a:rPr>
              <a:t>Prompt-tuning</a:t>
            </a:r>
          </a:p>
        </p:txBody>
      </p:sp>
      <p:sp>
        <p:nvSpPr>
          <p:cNvPr id="6" name="Google Shape;349;p36">
            <a:extLst>
              <a:ext uri="{FF2B5EF4-FFF2-40B4-BE49-F238E27FC236}">
                <a16:creationId xmlns:a16="http://schemas.microsoft.com/office/drawing/2014/main" id="{509FD083-0E66-2784-748E-0D28A45D67EE}"/>
              </a:ext>
            </a:extLst>
          </p:cNvPr>
          <p:cNvSpPr txBox="1"/>
          <p:nvPr/>
        </p:nvSpPr>
        <p:spPr>
          <a:xfrm>
            <a:off x="7794625" y="561975"/>
            <a:ext cx="4299230" cy="800179"/>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Prompt template: manually designed natural language input for a task</a:t>
            </a:r>
          </a:p>
        </p:txBody>
      </p:sp>
      <p:pic>
        <p:nvPicPr>
          <p:cNvPr id="7" name="Picture 6" descr="A diagram of a mask&#10;&#10;Description automatically generated">
            <a:extLst>
              <a:ext uri="{FF2B5EF4-FFF2-40B4-BE49-F238E27FC236}">
                <a16:creationId xmlns:a16="http://schemas.microsoft.com/office/drawing/2014/main" id="{126EA97F-52A8-E503-D38F-B53B316CC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16449"/>
            <a:ext cx="11150600" cy="3177682"/>
          </a:xfrm>
          <a:prstGeom prst="rect">
            <a:avLst/>
          </a:prstGeom>
        </p:spPr>
      </p:pic>
      <p:sp>
        <p:nvSpPr>
          <p:cNvPr id="3" name="Footer Placeholder 4">
            <a:extLst>
              <a:ext uri="{FF2B5EF4-FFF2-40B4-BE49-F238E27FC236}">
                <a16:creationId xmlns:a16="http://schemas.microsoft.com/office/drawing/2014/main" id="{49737C3F-B155-C044-E40C-B42D902211EA}"/>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6BC424D3-4DEC-8966-87F6-DD78AD5840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724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00B0-F430-A5EB-9AEB-CEE94CA9DE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BF509-5E56-8A2D-F7AD-5C8A3D542B3F}"/>
              </a:ext>
            </a:extLst>
          </p:cNvPr>
          <p:cNvSpPr>
            <a:spLocks noGrp="1"/>
          </p:cNvSpPr>
          <p:nvPr>
            <p:ph type="title"/>
          </p:nvPr>
        </p:nvSpPr>
        <p:spPr>
          <a:xfrm>
            <a:off x="838200" y="365126"/>
            <a:ext cx="10515600" cy="669348"/>
          </a:xfrm>
        </p:spPr>
        <p:txBody>
          <a:bodyPr>
            <a:normAutofit/>
          </a:bodyPr>
          <a:lstStyle/>
          <a:p>
            <a:r>
              <a:rPr lang="en-US" sz="2800" b="1">
                <a:latin typeface="Helvetica Neue" panose="020B0604020202020204"/>
              </a:rPr>
              <a:t>Prompt-tuning</a:t>
            </a:r>
          </a:p>
        </p:txBody>
      </p:sp>
      <p:sp>
        <p:nvSpPr>
          <p:cNvPr id="6" name="Google Shape;349;p36">
            <a:extLst>
              <a:ext uri="{FF2B5EF4-FFF2-40B4-BE49-F238E27FC236}">
                <a16:creationId xmlns:a16="http://schemas.microsoft.com/office/drawing/2014/main" id="{D18D359E-DF98-2985-D767-CE6B37ADD0FC}"/>
              </a:ext>
            </a:extLst>
          </p:cNvPr>
          <p:cNvSpPr txBox="1"/>
          <p:nvPr/>
        </p:nvSpPr>
        <p:spPr>
          <a:xfrm>
            <a:off x="7794625" y="561975"/>
            <a:ext cx="4299230" cy="1354176"/>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Prompt template: manually designed natural language input for a task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PLM: perform language modeling (masked LM or auto-regressive LM)</a:t>
            </a:r>
          </a:p>
        </p:txBody>
      </p:sp>
      <p:pic>
        <p:nvPicPr>
          <p:cNvPr id="7" name="Picture 6" descr="A diagram of a mask&#10;&#10;Description automatically generated">
            <a:extLst>
              <a:ext uri="{FF2B5EF4-FFF2-40B4-BE49-F238E27FC236}">
                <a16:creationId xmlns:a16="http://schemas.microsoft.com/office/drawing/2014/main" id="{10C4BD5B-A5A2-2F38-B92D-44DF66C64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275" y="3703175"/>
            <a:ext cx="8689975" cy="2476457"/>
          </a:xfrm>
          <a:prstGeom prst="rect">
            <a:avLst/>
          </a:prstGeom>
        </p:spPr>
      </p:pic>
      <p:pic>
        <p:nvPicPr>
          <p:cNvPr id="3" name="Picture 2" descr="A diagram of a graph&#10;&#10;Description automatically generated">
            <a:extLst>
              <a:ext uri="{FF2B5EF4-FFF2-40B4-BE49-F238E27FC236}">
                <a16:creationId xmlns:a16="http://schemas.microsoft.com/office/drawing/2014/main" id="{EDBCA044-04B8-A274-CC6F-94F7DFB9322C}"/>
              </a:ext>
            </a:extLst>
          </p:cNvPr>
          <p:cNvPicPr>
            <a:picLocks noChangeAspect="1"/>
          </p:cNvPicPr>
          <p:nvPr/>
        </p:nvPicPr>
        <p:blipFill rotWithShape="1">
          <a:blip r:embed="rId3">
            <a:extLst>
              <a:ext uri="{28A0092B-C50C-407E-A947-70E740481C1C}">
                <a14:useLocalDpi xmlns:a14="http://schemas.microsoft.com/office/drawing/2010/main" val="0"/>
              </a:ext>
            </a:extLst>
          </a:blip>
          <a:srcRect t="37208" b="18207"/>
          <a:stretch/>
        </p:blipFill>
        <p:spPr>
          <a:xfrm>
            <a:off x="4615178" y="3064066"/>
            <a:ext cx="6157597" cy="1191168"/>
          </a:xfrm>
          <a:prstGeom prst="rect">
            <a:avLst/>
          </a:prstGeom>
        </p:spPr>
      </p:pic>
      <p:sp>
        <p:nvSpPr>
          <p:cNvPr id="4" name="Footer Placeholder 4">
            <a:extLst>
              <a:ext uri="{FF2B5EF4-FFF2-40B4-BE49-F238E27FC236}">
                <a16:creationId xmlns:a16="http://schemas.microsoft.com/office/drawing/2014/main" id="{51FFB051-19EB-DDBC-BFE1-AF00C386A69F}"/>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5" name="Slide Number Placeholder 4">
            <a:extLst>
              <a:ext uri="{FF2B5EF4-FFF2-40B4-BE49-F238E27FC236}">
                <a16:creationId xmlns:a16="http://schemas.microsoft.com/office/drawing/2014/main" id="{412DBA13-4D78-826A-30E5-A6EBC12C2F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6000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911C1-15FD-B27E-350C-C13F0788D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05359-733B-FC4D-A82D-39FF701B3226}"/>
              </a:ext>
            </a:extLst>
          </p:cNvPr>
          <p:cNvSpPr>
            <a:spLocks noGrp="1"/>
          </p:cNvSpPr>
          <p:nvPr>
            <p:ph type="title"/>
          </p:nvPr>
        </p:nvSpPr>
        <p:spPr>
          <a:xfrm>
            <a:off x="838200" y="365126"/>
            <a:ext cx="10515600" cy="669348"/>
          </a:xfrm>
        </p:spPr>
        <p:txBody>
          <a:bodyPr>
            <a:normAutofit/>
          </a:bodyPr>
          <a:lstStyle/>
          <a:p>
            <a:r>
              <a:rPr lang="en-US" sz="2800" b="1">
                <a:latin typeface="Helvetica Neue" panose="020B0604020202020204"/>
              </a:rPr>
              <a:t>Prompt-tuning</a:t>
            </a:r>
          </a:p>
        </p:txBody>
      </p:sp>
      <p:sp>
        <p:nvSpPr>
          <p:cNvPr id="6" name="Google Shape;349;p36">
            <a:extLst>
              <a:ext uri="{FF2B5EF4-FFF2-40B4-BE49-F238E27FC236}">
                <a16:creationId xmlns:a16="http://schemas.microsoft.com/office/drawing/2014/main" id="{8AA588F1-507E-3946-842C-E5BCC1323F6D}"/>
              </a:ext>
            </a:extLst>
          </p:cNvPr>
          <p:cNvSpPr txBox="1"/>
          <p:nvPr/>
        </p:nvSpPr>
        <p:spPr>
          <a:xfrm>
            <a:off x="7693891" y="469498"/>
            <a:ext cx="4344835" cy="800179"/>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Verbalizer: mapping from the vocabulary to labels</a:t>
            </a:r>
          </a:p>
        </p:txBody>
      </p:sp>
      <p:pic>
        <p:nvPicPr>
          <p:cNvPr id="5" name="Picture 4" descr="A diagram of a softmax&#10;&#10;Description automatically generated with medium confidence">
            <a:extLst>
              <a:ext uri="{FF2B5EF4-FFF2-40B4-BE49-F238E27FC236}">
                <a16:creationId xmlns:a16="http://schemas.microsoft.com/office/drawing/2014/main" id="{4F7186EB-D710-D496-ED90-79B0EA055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6" y="1877072"/>
            <a:ext cx="7730760" cy="4615802"/>
          </a:xfrm>
          <a:prstGeom prst="rect">
            <a:avLst/>
          </a:prstGeom>
        </p:spPr>
      </p:pic>
      <p:sp>
        <p:nvSpPr>
          <p:cNvPr id="3" name="Footer Placeholder 4">
            <a:extLst>
              <a:ext uri="{FF2B5EF4-FFF2-40B4-BE49-F238E27FC236}">
                <a16:creationId xmlns:a16="http://schemas.microsoft.com/office/drawing/2014/main" id="{5FD17B0F-FA5E-2E34-4484-9F7D5C9E27D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672B18D7-48C0-BD5F-7E61-0385EFC832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080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49ED-9397-DAD7-DE00-4EF71576A265}"/>
              </a:ext>
            </a:extLst>
          </p:cNvPr>
          <p:cNvSpPr>
            <a:spLocks noGrp="1"/>
          </p:cNvSpPr>
          <p:nvPr>
            <p:ph type="title"/>
          </p:nvPr>
        </p:nvSpPr>
        <p:spPr>
          <a:xfrm>
            <a:off x="838200" y="365125"/>
            <a:ext cx="10515600" cy="595457"/>
          </a:xfrm>
        </p:spPr>
        <p:txBody>
          <a:bodyPr>
            <a:normAutofit/>
          </a:bodyPr>
          <a:lstStyle/>
          <a:p>
            <a:r>
              <a:rPr lang="en-US" sz="2800" b="1">
                <a:latin typeface="Helvetica Neue"/>
              </a:rPr>
              <a:t>Limits of prompting of harder tasks?</a:t>
            </a:r>
          </a:p>
        </p:txBody>
      </p:sp>
      <p:sp>
        <p:nvSpPr>
          <p:cNvPr id="4" name="Google Shape;676;p63">
            <a:extLst>
              <a:ext uri="{FF2B5EF4-FFF2-40B4-BE49-F238E27FC236}">
                <a16:creationId xmlns:a16="http://schemas.microsoft.com/office/drawing/2014/main" id="{6939ACD7-A2FC-986F-EF15-EBE2487E3CE6}"/>
              </a:ext>
            </a:extLst>
          </p:cNvPr>
          <p:cNvSpPr txBox="1"/>
          <p:nvPr/>
        </p:nvSpPr>
        <p:spPr>
          <a:xfrm>
            <a:off x="330399" y="1193543"/>
            <a:ext cx="7414292" cy="492402"/>
          </a:xfrm>
          <a:prstGeom prst="rect">
            <a:avLst/>
          </a:prstGeom>
          <a:solidFill>
            <a:schemeClr val="accent2"/>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Ask GPT-3: What are some great financial investments with no risk at all? </a:t>
            </a:r>
            <a:endParaRPr kumimoji="0" sz="1600" b="1"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5" name="Google Shape;349;p36">
            <a:extLst>
              <a:ext uri="{FF2B5EF4-FFF2-40B4-BE49-F238E27FC236}">
                <a16:creationId xmlns:a16="http://schemas.microsoft.com/office/drawing/2014/main" id="{201F5937-49CD-2467-4C5C-13182178643D}"/>
              </a:ext>
            </a:extLst>
          </p:cNvPr>
          <p:cNvSpPr txBox="1"/>
          <p:nvPr/>
        </p:nvSpPr>
        <p:spPr>
          <a:xfrm>
            <a:off x="330399" y="1838026"/>
            <a:ext cx="3197891" cy="984845"/>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B0F0"/>
                </a:solidFill>
                <a:effectLst/>
                <a:uLnTx/>
                <a:uFillTx/>
                <a:latin typeface="Aptos" panose="02110004020202020204"/>
                <a:ea typeface="+mn-ea"/>
                <a:cs typeface="+mn-cs"/>
              </a:rPr>
              <a:t>“Conspiracy” prompt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Buy gold and silver, and invest in cryptocurrencies.</a:t>
            </a:r>
          </a:p>
        </p:txBody>
      </p:sp>
      <p:sp>
        <p:nvSpPr>
          <p:cNvPr id="6" name="Google Shape;349;p36">
            <a:extLst>
              <a:ext uri="{FF2B5EF4-FFF2-40B4-BE49-F238E27FC236}">
                <a16:creationId xmlns:a16="http://schemas.microsoft.com/office/drawing/2014/main" id="{E4BA1FA0-F7A0-D5F8-C841-9009921D4874}"/>
              </a:ext>
            </a:extLst>
          </p:cNvPr>
          <p:cNvSpPr txBox="1"/>
          <p:nvPr/>
        </p:nvSpPr>
        <p:spPr>
          <a:xfrm>
            <a:off x="4037545" y="1838025"/>
            <a:ext cx="3197891" cy="984845"/>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B0F0"/>
                </a:solidFill>
                <a:effectLst/>
                <a:uLnTx/>
                <a:uFillTx/>
                <a:latin typeface="Aptos" panose="02110004020202020204"/>
                <a:ea typeface="+mn-ea"/>
                <a:cs typeface="+mn-cs"/>
              </a:rPr>
              <a:t>“Blog post” prompt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The best investment is to buy a house.</a:t>
            </a:r>
          </a:p>
        </p:txBody>
      </p:sp>
      <p:sp>
        <p:nvSpPr>
          <p:cNvPr id="7" name="Google Shape;349;p36">
            <a:extLst>
              <a:ext uri="{FF2B5EF4-FFF2-40B4-BE49-F238E27FC236}">
                <a16:creationId xmlns:a16="http://schemas.microsoft.com/office/drawing/2014/main" id="{32D6110A-B1E6-8A28-5E18-8A6408D665EF}"/>
              </a:ext>
            </a:extLst>
          </p:cNvPr>
          <p:cNvSpPr txBox="1"/>
          <p:nvPr/>
        </p:nvSpPr>
        <p:spPr>
          <a:xfrm>
            <a:off x="7744691" y="1838025"/>
            <a:ext cx="3197891" cy="984845"/>
          </a:xfrm>
          <a:prstGeom prst="rect">
            <a:avLst/>
          </a:prstGeom>
          <a:solidFill>
            <a:srgbClr val="FFF2CC"/>
          </a:solidFill>
          <a:ln>
            <a:noFill/>
          </a:ln>
        </p:spPr>
        <p:txBody>
          <a:bodyPr spcFirstLastPara="1" wrap="square" lIns="121900" tIns="121900" rIns="121900" bIns="121900" anchor="t" anchorCtr="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B0F0"/>
                </a:solidFill>
                <a:effectLst/>
                <a:uLnTx/>
                <a:uFillTx/>
                <a:latin typeface="Aptos" panose="02110004020202020204"/>
                <a:ea typeface="+mn-ea"/>
                <a:cs typeface="+mn-cs"/>
              </a:rPr>
              <a:t>“Helpful” prompt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I have no comment.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Google Shape;676;p63">
            <a:extLst>
              <a:ext uri="{FF2B5EF4-FFF2-40B4-BE49-F238E27FC236}">
                <a16:creationId xmlns:a16="http://schemas.microsoft.com/office/drawing/2014/main" id="{4532E5B4-626D-0541-6349-DEC8D44E2B7E}"/>
              </a:ext>
            </a:extLst>
          </p:cNvPr>
          <p:cNvSpPr txBox="1"/>
          <p:nvPr/>
        </p:nvSpPr>
        <p:spPr>
          <a:xfrm>
            <a:off x="330399" y="2985389"/>
            <a:ext cx="7414292" cy="492402"/>
          </a:xfrm>
          <a:prstGeom prst="rect">
            <a:avLst/>
          </a:prstGeom>
          <a:solidFill>
            <a:schemeClr val="accent2"/>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Ask GPT-3: Explain the moon landing to a 6 year old in a few sentences</a:t>
            </a:r>
            <a:endParaRPr kumimoji="0" sz="1600" b="1"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9" name="Google Shape;676;p63">
            <a:extLst>
              <a:ext uri="{FF2B5EF4-FFF2-40B4-BE49-F238E27FC236}">
                <a16:creationId xmlns:a16="http://schemas.microsoft.com/office/drawing/2014/main" id="{B26B2A1C-AAFE-2D52-F851-838F69579158}"/>
              </a:ext>
            </a:extLst>
          </p:cNvPr>
          <p:cNvSpPr txBox="1"/>
          <p:nvPr/>
        </p:nvSpPr>
        <p:spPr>
          <a:xfrm>
            <a:off x="330399" y="3649541"/>
            <a:ext cx="7414292" cy="1231066"/>
          </a:xfrm>
          <a:prstGeom prst="rect">
            <a:avLst/>
          </a:prstGeom>
          <a:solidFill>
            <a:srgbClr val="FFF2CC"/>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Explain the theory of gravity to a 6 year old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Explain the theory of relativity to a 6 year old in a few sentences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Explain the big band theory to a 6 year old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a:ea typeface="Calibri"/>
                <a:cs typeface="Calibri"/>
                <a:sym typeface="Calibri"/>
              </a:rPr>
              <a:t>Explain evolution to a 6 year old</a:t>
            </a:r>
            <a:endParaRPr kumimoji="0" sz="16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0" name="Google Shape;676;p63">
            <a:extLst>
              <a:ext uri="{FF2B5EF4-FFF2-40B4-BE49-F238E27FC236}">
                <a16:creationId xmlns:a16="http://schemas.microsoft.com/office/drawing/2014/main" id="{C29C0269-5E04-870A-A118-FABC243A309F}"/>
              </a:ext>
            </a:extLst>
          </p:cNvPr>
          <p:cNvSpPr txBox="1"/>
          <p:nvPr/>
        </p:nvSpPr>
        <p:spPr>
          <a:xfrm>
            <a:off x="330399" y="5081243"/>
            <a:ext cx="7414292" cy="492402"/>
          </a:xfrm>
          <a:prstGeom prst="rect">
            <a:avLst/>
          </a:prstGeom>
          <a:solidFill>
            <a:schemeClr val="accent2"/>
          </a:solidFill>
          <a:ln>
            <a:noFill/>
          </a:ln>
        </p:spPr>
        <p:txBody>
          <a:bodyPr spcFirstLastPara="1" wrap="square" lIns="121900" tIns="121900" rIns="121900" bIns="12190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Some tasks seem too hard for even large LMs to learn through prompting alone</a:t>
            </a:r>
            <a:endParaRPr kumimoji="0" sz="1600" b="1"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11" name="Picture 10" descr="A number with black lines&#10;&#10;Description automatically generated with medium confidence">
            <a:extLst>
              <a:ext uri="{FF2B5EF4-FFF2-40B4-BE49-F238E27FC236}">
                <a16:creationId xmlns:a16="http://schemas.microsoft.com/office/drawing/2014/main" id="{8DB0FE1E-6C7F-5D80-A687-CF79A67D7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689" y="5664457"/>
            <a:ext cx="2743201" cy="1004691"/>
          </a:xfrm>
          <a:prstGeom prst="rect">
            <a:avLst/>
          </a:prstGeom>
        </p:spPr>
      </p:pic>
      <p:sp>
        <p:nvSpPr>
          <p:cNvPr id="3" name="Footer Placeholder 4">
            <a:extLst>
              <a:ext uri="{FF2B5EF4-FFF2-40B4-BE49-F238E27FC236}">
                <a16:creationId xmlns:a16="http://schemas.microsoft.com/office/drawing/2014/main" id="{1B067A28-655B-0542-AA93-A8FAAB078810}"/>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12" name="Slide Number Placeholder 11">
            <a:extLst>
              <a:ext uri="{FF2B5EF4-FFF2-40B4-BE49-F238E27FC236}">
                <a16:creationId xmlns:a16="http://schemas.microsoft.com/office/drawing/2014/main" id="{F219044E-7501-FFE2-4D79-983A5DECEE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886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254869"/>
            <a:ext cx="11891962" cy="4878084"/>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solidFill>
                  <a:srgbClr val="FF0000"/>
                </a:solidFill>
              </a:rPr>
              <a:t>Recent Trends in LLMs </a:t>
            </a:r>
            <a:r>
              <a:rPr lang="en-IN" dirty="0">
                <a:solidFill>
                  <a:srgbClr val="FF0000"/>
                </a:solidFill>
              </a:rPr>
              <a:t>[1 </a:t>
            </a:r>
            <a:r>
              <a:rPr lang="en-IN">
                <a:solidFill>
                  <a:srgbClr val="FF0000"/>
                </a:solidFill>
              </a:rPr>
              <a:t>hour 15 min]</a:t>
            </a:r>
          </a:p>
          <a:p>
            <a:pPr lvl="1"/>
            <a:r>
              <a:rPr lang="en-IN"/>
              <a:t>Small language models [20 min]</a:t>
            </a:r>
          </a:p>
          <a:p>
            <a:pPr lvl="1"/>
            <a:r>
              <a:rPr lang="en"/>
              <a:t>Emerging abilities of language models [15 min]</a:t>
            </a:r>
            <a:endParaRPr lang="en-IN"/>
          </a:p>
          <a:p>
            <a:pPr lvl="1"/>
            <a:r>
              <a:rPr lang="en"/>
              <a:t>Text-to-Text Transfer Transformer,</a:t>
            </a:r>
            <a:r>
              <a:rPr lang="en">
                <a:solidFill>
                  <a:srgbClr val="FF0000"/>
                </a:solidFill>
              </a:rPr>
              <a:t> </a:t>
            </a:r>
            <a:r>
              <a:rPr lang="en-US"/>
              <a:t>Prompting, </a:t>
            </a:r>
            <a:r>
              <a:rPr lang="en-US">
                <a:solidFill>
                  <a:srgbClr val="FF0000"/>
                </a:solidFill>
              </a:rPr>
              <a:t>Instruction-tuning</a:t>
            </a:r>
            <a:r>
              <a:rPr lang="en-US"/>
              <a:t> [40 min]</a:t>
            </a:r>
            <a:endParaRPr lang="en-IN" dirty="0"/>
          </a:p>
          <a:p>
            <a:r>
              <a:rPr lang="en-IN" dirty="0"/>
              <a:t>Lunch break [1 hour 30 min]</a:t>
            </a:r>
          </a:p>
          <a:p>
            <a:r>
              <a:rPr lang="en-IN"/>
              <a:t>Language and Brain: Deep </a:t>
            </a:r>
            <a:r>
              <a:rPr lang="en-IN" dirty="0"/>
              <a:t>Learning for </a:t>
            </a:r>
            <a:r>
              <a:rPr lang="en-IN"/>
              <a:t>Brain Encoding and Decoding </a:t>
            </a:r>
            <a:r>
              <a:rPr lang="en-IN" dirty="0"/>
              <a:t>[1 hour 30 </a:t>
            </a:r>
            <a:r>
              <a:rPr lang="en-IN"/>
              <a:t>min]</a:t>
            </a:r>
          </a:p>
          <a:p>
            <a:pPr lvl="1"/>
            <a:r>
              <a:rPr lang="en-IN"/>
              <a:t>Linguistic Brain Encoding [45 min]</a:t>
            </a:r>
          </a:p>
          <a:p>
            <a:pPr lvl="1"/>
            <a:r>
              <a:rPr lang="en-IN"/>
              <a:t>Linguistic Brain Decoding [30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6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17A532-D286-470D-AE82-1500C848B688}"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8791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A611-77DD-753F-101E-6EB86EB06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4DF4B-53A7-7C60-23BF-06A5B2FE6135}"/>
              </a:ext>
            </a:extLst>
          </p:cNvPr>
          <p:cNvSpPr>
            <a:spLocks noGrp="1"/>
          </p:cNvSpPr>
          <p:nvPr>
            <p:ph type="title"/>
          </p:nvPr>
        </p:nvSpPr>
        <p:spPr>
          <a:xfrm>
            <a:off x="838200" y="365125"/>
            <a:ext cx="10515600" cy="752475"/>
          </a:xfrm>
        </p:spPr>
        <p:txBody>
          <a:bodyPr>
            <a:normAutofit/>
          </a:bodyPr>
          <a:lstStyle/>
          <a:p>
            <a:r>
              <a:rPr lang="en-US" sz="2800" b="1">
                <a:latin typeface="Helvetica Neue"/>
              </a:rPr>
              <a:t>Instruction-tuning</a:t>
            </a:r>
          </a:p>
        </p:txBody>
      </p:sp>
      <p:pic>
        <p:nvPicPr>
          <p:cNvPr id="4" name="Picture 3" descr="A diagram of a task&#10;&#10;Description automatically generated">
            <a:extLst>
              <a:ext uri="{FF2B5EF4-FFF2-40B4-BE49-F238E27FC236}">
                <a16:creationId xmlns:a16="http://schemas.microsoft.com/office/drawing/2014/main" id="{95C3CE79-AD06-C9A4-6E49-C19999860867}"/>
              </a:ext>
            </a:extLst>
          </p:cNvPr>
          <p:cNvPicPr>
            <a:picLocks noChangeAspect="1"/>
          </p:cNvPicPr>
          <p:nvPr/>
        </p:nvPicPr>
        <p:blipFill rotWithShape="1">
          <a:blip r:embed="rId2">
            <a:extLst>
              <a:ext uri="{28A0092B-C50C-407E-A947-70E740481C1C}">
                <a14:useLocalDpi xmlns:a14="http://schemas.microsoft.com/office/drawing/2010/main" val="0"/>
              </a:ext>
            </a:extLst>
          </a:blip>
          <a:srcRect r="51083" b="44520"/>
          <a:stretch/>
        </p:blipFill>
        <p:spPr>
          <a:xfrm>
            <a:off x="69028" y="1404676"/>
            <a:ext cx="6300182" cy="2331434"/>
          </a:xfrm>
          <a:prstGeom prst="rect">
            <a:avLst/>
          </a:prstGeom>
        </p:spPr>
      </p:pic>
      <p:pic>
        <p:nvPicPr>
          <p:cNvPr id="5" name="Picture 4" descr="A diagram of a task&#10;&#10;Description automatically generated">
            <a:extLst>
              <a:ext uri="{FF2B5EF4-FFF2-40B4-BE49-F238E27FC236}">
                <a16:creationId xmlns:a16="http://schemas.microsoft.com/office/drawing/2014/main" id="{51F1E763-80B6-7E3F-546F-5D335B8299DC}"/>
              </a:ext>
            </a:extLst>
          </p:cNvPr>
          <p:cNvPicPr>
            <a:picLocks noChangeAspect="1"/>
          </p:cNvPicPr>
          <p:nvPr/>
        </p:nvPicPr>
        <p:blipFill rotWithShape="1">
          <a:blip r:embed="rId2">
            <a:extLst>
              <a:ext uri="{28A0092B-C50C-407E-A947-70E740481C1C}">
                <a14:useLocalDpi xmlns:a14="http://schemas.microsoft.com/office/drawing/2010/main" val="0"/>
              </a:ext>
            </a:extLst>
          </a:blip>
          <a:srcRect t="56054" r="50000"/>
          <a:stretch/>
        </p:blipFill>
        <p:spPr>
          <a:xfrm>
            <a:off x="69028" y="3889836"/>
            <a:ext cx="6436547" cy="1806762"/>
          </a:xfrm>
          <a:prstGeom prst="rect">
            <a:avLst/>
          </a:prstGeom>
        </p:spPr>
      </p:pic>
      <p:pic>
        <p:nvPicPr>
          <p:cNvPr id="6" name="Picture 5" descr="A diagram of a task&#10;&#10;Description automatically generated">
            <a:extLst>
              <a:ext uri="{FF2B5EF4-FFF2-40B4-BE49-F238E27FC236}">
                <a16:creationId xmlns:a16="http://schemas.microsoft.com/office/drawing/2014/main" id="{69032F12-EF15-114E-7A9E-3A21B50F201E}"/>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6257926" y="2002330"/>
            <a:ext cx="5784806" cy="3775011"/>
          </a:xfrm>
          <a:prstGeom prst="rect">
            <a:avLst/>
          </a:prstGeom>
        </p:spPr>
      </p:pic>
      <p:sp>
        <p:nvSpPr>
          <p:cNvPr id="7" name="Google Shape;344;p36">
            <a:extLst>
              <a:ext uri="{FF2B5EF4-FFF2-40B4-BE49-F238E27FC236}">
                <a16:creationId xmlns:a16="http://schemas.microsoft.com/office/drawing/2014/main" id="{B8617F5A-1F32-8182-8F5F-ECB72EFEC7F6}"/>
              </a:ext>
            </a:extLst>
          </p:cNvPr>
          <p:cNvSpPr txBox="1">
            <a:spLocks/>
          </p:cNvSpPr>
          <p:nvPr/>
        </p:nvSpPr>
        <p:spPr>
          <a:xfrm>
            <a:off x="69028" y="6274232"/>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222222"/>
                </a:solidFill>
                <a:effectLst/>
                <a:uLnTx/>
                <a:uFillTx/>
                <a:latin typeface="Arial"/>
                <a:ea typeface="Arial"/>
                <a:cs typeface="Arial"/>
                <a:sym typeface="Arial"/>
                <a:hlinkClick r:id="rId3"/>
              </a:rPr>
              <a:t>Jason Wei,  Maarten Bosma, Vincent Y. Zhao, Kelvin Guu, Adams Wei Yu, Brian Lester, Nan Du, Andrew M. Dai, and Quoc V. Le. "FINETUNED LANGUAGE MODELS ARE ZERO-SHOT LEARNERS" ICLR (2022).</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67"/>
              </a:spcBef>
              <a:spcAft>
                <a:spcPts val="0"/>
              </a:spcAft>
              <a:buClr>
                <a:prstClr val="black"/>
              </a:buClr>
              <a:buSzPct val="100000"/>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Footer Placeholder 4">
            <a:extLst>
              <a:ext uri="{FF2B5EF4-FFF2-40B4-BE49-F238E27FC236}">
                <a16:creationId xmlns:a16="http://schemas.microsoft.com/office/drawing/2014/main" id="{DDD8F1FC-9ECA-A0F0-E4FC-41E8030CE2F0}"/>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8" name="Slide Number Placeholder 7">
            <a:extLst>
              <a:ext uri="{FF2B5EF4-FFF2-40B4-BE49-F238E27FC236}">
                <a16:creationId xmlns:a16="http://schemas.microsoft.com/office/drawing/2014/main" id="{842A1258-4CFF-DDA4-56FD-776D5B31F8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6872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B896C-F299-7EB0-90DE-F66CE6975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CEFF8-91FD-4D94-B4DA-34F7A2323F52}"/>
              </a:ext>
            </a:extLst>
          </p:cNvPr>
          <p:cNvSpPr>
            <a:spLocks noGrp="1"/>
          </p:cNvSpPr>
          <p:nvPr>
            <p:ph type="title"/>
          </p:nvPr>
        </p:nvSpPr>
        <p:spPr>
          <a:xfrm>
            <a:off x="838200" y="365125"/>
            <a:ext cx="10515600" cy="752475"/>
          </a:xfrm>
        </p:spPr>
        <p:txBody>
          <a:bodyPr>
            <a:normAutofit/>
          </a:bodyPr>
          <a:lstStyle/>
          <a:p>
            <a:r>
              <a:rPr lang="en-US" sz="2800" b="1">
                <a:latin typeface="Helvetica Neue"/>
              </a:rPr>
              <a:t>Instruction-tuning</a:t>
            </a:r>
          </a:p>
        </p:txBody>
      </p:sp>
      <p:sp>
        <p:nvSpPr>
          <p:cNvPr id="7" name="Google Shape;344;p36">
            <a:extLst>
              <a:ext uri="{FF2B5EF4-FFF2-40B4-BE49-F238E27FC236}">
                <a16:creationId xmlns:a16="http://schemas.microsoft.com/office/drawing/2014/main" id="{C58919BD-D3A5-BC17-CC71-AB6B94AB6EC5}"/>
              </a:ext>
            </a:extLst>
          </p:cNvPr>
          <p:cNvSpPr txBox="1">
            <a:spLocks/>
          </p:cNvSpPr>
          <p:nvPr/>
        </p:nvSpPr>
        <p:spPr>
          <a:xfrm>
            <a:off x="113567" y="63152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222222"/>
                </a:solidFill>
                <a:effectLst/>
                <a:uLnTx/>
                <a:uFillTx/>
                <a:latin typeface="Arial"/>
                <a:ea typeface="Arial"/>
                <a:cs typeface="Arial"/>
                <a:sym typeface="Arial"/>
                <a:hlinkClick r:id="rId2"/>
              </a:rPr>
              <a:t>Jason Wei,  Maarten Bosma, Vincent Y. Zhao, Kelvin Guu, Adams Wei Yu, Brian Lester, Nan Du, Andrew M. Dai, and Quoc V. Le. "FINETUNED LANGUAGE MODELS ARE ZERO-SHOT LEARNERS" ICLR (2022).</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67"/>
              </a:spcBef>
              <a:spcAft>
                <a:spcPts val="0"/>
              </a:spcAft>
              <a:buClr>
                <a:prstClr val="black"/>
              </a:buClr>
              <a:buSzPct val="100000"/>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8" name="Picture 7" descr="A screenshot of a computer&#10;&#10;Description automatically generated">
            <a:extLst>
              <a:ext uri="{FF2B5EF4-FFF2-40B4-BE49-F238E27FC236}">
                <a16:creationId xmlns:a16="http://schemas.microsoft.com/office/drawing/2014/main" id="{F18ACF2A-9658-03CB-0579-1593A327E132}"/>
              </a:ext>
            </a:extLst>
          </p:cNvPr>
          <p:cNvPicPr>
            <a:picLocks noChangeAspect="1"/>
          </p:cNvPicPr>
          <p:nvPr/>
        </p:nvPicPr>
        <p:blipFill rotWithShape="1">
          <a:blip r:embed="rId3">
            <a:extLst>
              <a:ext uri="{28A0092B-C50C-407E-A947-70E740481C1C}">
                <a14:useLocalDpi xmlns:a14="http://schemas.microsoft.com/office/drawing/2010/main" val="0"/>
              </a:ext>
            </a:extLst>
          </a:blip>
          <a:srcRect r="41656"/>
          <a:stretch/>
        </p:blipFill>
        <p:spPr>
          <a:xfrm>
            <a:off x="1225439" y="1694825"/>
            <a:ext cx="5683361" cy="390249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FA82DD4-0381-6625-98E2-DDA5BD631FBA}"/>
              </a:ext>
            </a:extLst>
          </p:cNvPr>
          <p:cNvPicPr>
            <a:picLocks noChangeAspect="1"/>
          </p:cNvPicPr>
          <p:nvPr/>
        </p:nvPicPr>
        <p:blipFill rotWithShape="1">
          <a:blip r:embed="rId3">
            <a:extLst>
              <a:ext uri="{28A0092B-C50C-407E-A947-70E740481C1C}">
                <a14:useLocalDpi xmlns:a14="http://schemas.microsoft.com/office/drawing/2010/main" val="0"/>
              </a:ext>
            </a:extLst>
          </a:blip>
          <a:srcRect l="58344"/>
          <a:stretch/>
        </p:blipFill>
        <p:spPr>
          <a:xfrm>
            <a:off x="6908800" y="1694825"/>
            <a:ext cx="4057760" cy="3902499"/>
          </a:xfrm>
          <a:prstGeom prst="rect">
            <a:avLst/>
          </a:prstGeom>
        </p:spPr>
      </p:pic>
      <p:sp>
        <p:nvSpPr>
          <p:cNvPr id="3" name="Footer Placeholder 4">
            <a:extLst>
              <a:ext uri="{FF2B5EF4-FFF2-40B4-BE49-F238E27FC236}">
                <a16:creationId xmlns:a16="http://schemas.microsoft.com/office/drawing/2014/main" id="{5028BD29-9E6A-CDB9-C40A-BA2B7B855685}"/>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82F1A33F-F693-D61B-062A-A243B2DF0B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339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2857952a9e_0_169"/>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2800"/>
              <a:buFont typeface="Arial"/>
              <a:buNone/>
              <a:tabLst/>
              <a:defRPr/>
            </a:pPr>
            <a:r>
              <a:rPr kumimoji="0" lang="en-SG" sz="2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LMs are trained to predict missing words</a:t>
            </a:r>
            <a:endParaRPr kumimoji="0" sz="2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137" name="Google Shape;137;g22857952a9e_0_169"/>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SG" sz="1400" b="0" i="0" u="none" strike="noStrike" kern="1200" cap="none" spc="0" normalizeH="0" baseline="0" noProof="0">
                <a:ln>
                  <a:noFill/>
                </a:ln>
                <a:solidFill>
                  <a:prstClr val="black"/>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a:t>
            </a:fld>
            <a:endParaRPr kumimoji="0" sz="1400" b="0" i="0" u="none" strike="noStrike" kern="1200" cap="none" spc="0" normalizeH="0" baseline="0" noProof="0">
              <a:ln>
                <a:noFill/>
              </a:ln>
              <a:solidFill>
                <a:prstClr val="black"/>
              </a:solidFill>
              <a:effectLst/>
              <a:uLnTx/>
              <a:uFillTx/>
              <a:latin typeface="Roboto"/>
              <a:ea typeface="Roboto"/>
              <a:cs typeface="Roboto"/>
              <a:sym typeface="Roboto"/>
            </a:endParaRPr>
          </a:p>
        </p:txBody>
      </p:sp>
      <p:sp>
        <p:nvSpPr>
          <p:cNvPr id="138" name="Google Shape;138;g22857952a9e_0_169"/>
          <p:cNvSpPr/>
          <p:nvPr/>
        </p:nvSpPr>
        <p:spPr>
          <a:xfrm>
            <a:off x="1476900" y="3063900"/>
            <a:ext cx="9238200" cy="1170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2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Language model</a:t>
            </a:r>
            <a:endParaRPr kumimoji="0" sz="2800" b="1"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cxnSp>
        <p:nvCxnSpPr>
          <p:cNvPr id="139" name="Google Shape;139;g22857952a9e_0_169"/>
          <p:cNvCxnSpPr/>
          <p:nvPr/>
        </p:nvCxnSpPr>
        <p:spPr>
          <a:xfrm rot="10800000">
            <a:off x="2225488"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0" name="Google Shape;140;g22857952a9e_0_169"/>
          <p:cNvCxnSpPr/>
          <p:nvPr/>
        </p:nvCxnSpPr>
        <p:spPr>
          <a:xfrm rot="10800000">
            <a:off x="4160744"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1" name="Google Shape;141;g22857952a9e_0_169"/>
          <p:cNvCxnSpPr/>
          <p:nvPr/>
        </p:nvCxnSpPr>
        <p:spPr>
          <a:xfrm rot="10800000">
            <a:off x="6096000"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2" name="Google Shape;142;g22857952a9e_0_169"/>
          <p:cNvCxnSpPr/>
          <p:nvPr/>
        </p:nvCxnSpPr>
        <p:spPr>
          <a:xfrm rot="10800000">
            <a:off x="8031256" y="4233625"/>
            <a:ext cx="0" cy="807000"/>
          </a:xfrm>
          <a:prstGeom prst="straightConnector1">
            <a:avLst/>
          </a:prstGeom>
          <a:noFill/>
          <a:ln w="38100" cap="flat" cmpd="sng">
            <a:solidFill>
              <a:schemeClr val="dk1"/>
            </a:solidFill>
            <a:prstDash val="solid"/>
            <a:round/>
            <a:headEnd type="none" w="med" len="med"/>
            <a:tailEnd type="triangle" w="med" len="med"/>
          </a:ln>
        </p:spPr>
      </p:cxnSp>
      <p:cxnSp>
        <p:nvCxnSpPr>
          <p:cNvPr id="143" name="Google Shape;143;g22857952a9e_0_169"/>
          <p:cNvCxnSpPr/>
          <p:nvPr/>
        </p:nvCxnSpPr>
        <p:spPr>
          <a:xfrm rot="10800000">
            <a:off x="9966513" y="4233625"/>
            <a:ext cx="0" cy="807000"/>
          </a:xfrm>
          <a:prstGeom prst="straightConnector1">
            <a:avLst/>
          </a:prstGeom>
          <a:noFill/>
          <a:ln w="38100" cap="flat" cmpd="sng">
            <a:solidFill>
              <a:schemeClr val="dk1"/>
            </a:solidFill>
            <a:prstDash val="solid"/>
            <a:round/>
            <a:headEnd type="none" w="med" len="med"/>
            <a:tailEnd type="triangle" w="med" len="med"/>
          </a:ln>
        </p:spPr>
      </p:cxnSp>
      <p:sp>
        <p:nvSpPr>
          <p:cNvPr id="144" name="Google Shape;144;g22857952a9e_0_169"/>
          <p:cNvSpPr/>
          <p:nvPr/>
        </p:nvSpPr>
        <p:spPr>
          <a:xfrm>
            <a:off x="14531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3500" b="0"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The</a:t>
            </a:r>
            <a:endParaRPr kumimoji="0" sz="3500" b="0"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145" name="Google Shape;145;g22857952a9e_0_169"/>
          <p:cNvSpPr/>
          <p:nvPr/>
        </p:nvSpPr>
        <p:spPr>
          <a:xfrm>
            <a:off x="33884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3500" b="0"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quick</a:t>
            </a:r>
            <a:endParaRPr kumimoji="0" sz="3500" b="0"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146" name="Google Shape;146;g22857952a9e_0_169"/>
          <p:cNvSpPr/>
          <p:nvPr/>
        </p:nvSpPr>
        <p:spPr>
          <a:xfrm>
            <a:off x="532365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3500" b="0"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brown</a:t>
            </a:r>
            <a:endParaRPr kumimoji="0" sz="3500" b="0"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147" name="Google Shape;147;g22857952a9e_0_169"/>
          <p:cNvSpPr/>
          <p:nvPr/>
        </p:nvSpPr>
        <p:spPr>
          <a:xfrm>
            <a:off x="7258900" y="5163275"/>
            <a:ext cx="1544700" cy="7263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3500" b="0"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fox</a:t>
            </a:r>
            <a:endParaRPr kumimoji="0" sz="3500" b="0"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148" name="Google Shape;148;g22857952a9e_0_169"/>
          <p:cNvSpPr/>
          <p:nvPr/>
        </p:nvSpPr>
        <p:spPr>
          <a:xfrm>
            <a:off x="8908100" y="5163275"/>
            <a:ext cx="2116800" cy="7263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35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[MASK]</a:t>
            </a:r>
            <a:endParaRPr kumimoji="0" sz="3500" b="1"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cxnSp>
        <p:nvCxnSpPr>
          <p:cNvPr id="149" name="Google Shape;149;g22857952a9e_0_169"/>
          <p:cNvCxnSpPr/>
          <p:nvPr/>
        </p:nvCxnSpPr>
        <p:spPr>
          <a:xfrm rot="10800000">
            <a:off x="9966506" y="2256900"/>
            <a:ext cx="0" cy="807000"/>
          </a:xfrm>
          <a:prstGeom prst="straightConnector1">
            <a:avLst/>
          </a:prstGeom>
          <a:noFill/>
          <a:ln w="38100" cap="flat" cmpd="sng">
            <a:solidFill>
              <a:schemeClr val="dk1"/>
            </a:solidFill>
            <a:prstDash val="solid"/>
            <a:round/>
            <a:headEnd type="none" w="med" len="med"/>
            <a:tailEnd type="triangle" w="med" len="med"/>
          </a:ln>
        </p:spPr>
      </p:cxnSp>
      <p:sp>
        <p:nvSpPr>
          <p:cNvPr id="150" name="Google Shape;150;g22857952a9e_0_169"/>
          <p:cNvSpPr/>
          <p:nvPr/>
        </p:nvSpPr>
        <p:spPr>
          <a:xfrm>
            <a:off x="9194150" y="1548925"/>
            <a:ext cx="1544700" cy="7263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SG" sz="3600" b="1"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jumps</a:t>
            </a:r>
            <a:endParaRPr kumimoji="0" sz="3600" b="1"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
        <p:nvSpPr>
          <p:cNvPr id="3" name="Footer Placeholder 4">
            <a:extLst>
              <a:ext uri="{FF2B5EF4-FFF2-40B4-BE49-F238E27FC236}">
                <a16:creationId xmlns:a16="http://schemas.microsoft.com/office/drawing/2014/main" id="{7DDAAA11-9794-2457-A5D2-10328448972F}"/>
              </a:ext>
            </a:extLst>
          </p:cNvPr>
          <p:cNvSpPr>
            <a:spLocks noGrp="1"/>
          </p:cNvSpPr>
          <p:nvPr>
            <p:ph type="ftr" sz="quarter" idx="11"/>
          </p:nvPr>
        </p:nvSpPr>
        <p:spPr>
          <a:xfrm>
            <a:off x="4095750" y="6532575"/>
            <a:ext cx="4591049" cy="365125"/>
          </a:xfrm>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kumimoji="0" lang="en-IN" sz="1400" b="0" i="0" u="none" strike="noStrike" kern="1200" cap="none" spc="0" normalizeH="0" baseline="0" noProof="0">
                <a:ln>
                  <a:noFill/>
                </a:ln>
                <a:solidFill>
                  <a:srgbClr val="00B050"/>
                </a:solidFill>
                <a:effectLst/>
                <a:uLnTx/>
                <a:uFillTx/>
                <a:latin typeface="Roboto"/>
                <a:ea typeface="Roboto"/>
                <a:cs typeface="Roboto"/>
                <a:sym typeface="Roboto"/>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A54C-CC58-A97B-8FC8-E31E6F5518B7}"/>
              </a:ext>
            </a:extLst>
          </p:cNvPr>
          <p:cNvSpPr>
            <a:spLocks noGrp="1"/>
          </p:cNvSpPr>
          <p:nvPr>
            <p:ph type="title"/>
          </p:nvPr>
        </p:nvSpPr>
        <p:spPr>
          <a:xfrm>
            <a:off x="1046746" y="586822"/>
            <a:ext cx="3560252" cy="1645920"/>
          </a:xfrm>
        </p:spPr>
        <p:txBody>
          <a:bodyPr>
            <a:normAutofit/>
          </a:bodyPr>
          <a:lstStyle/>
          <a:p>
            <a:r>
              <a:rPr lang="en-US" sz="2800" b="1">
                <a:latin typeface="Helvetica Neue"/>
              </a:rPr>
              <a:t>Instruction Models:</a:t>
            </a:r>
          </a:p>
        </p:txBody>
      </p:sp>
      <p:sp>
        <p:nvSpPr>
          <p:cNvPr id="3" name="Content Placeholder 2">
            <a:extLst>
              <a:ext uri="{FF2B5EF4-FFF2-40B4-BE49-F238E27FC236}">
                <a16:creationId xmlns:a16="http://schemas.microsoft.com/office/drawing/2014/main" id="{62B25929-FE0A-B9EE-C88B-575E5A4A5BC0}"/>
              </a:ext>
            </a:extLst>
          </p:cNvPr>
          <p:cNvSpPr>
            <a:spLocks noGrp="1"/>
          </p:cNvSpPr>
          <p:nvPr>
            <p:ph idx="1"/>
          </p:nvPr>
        </p:nvSpPr>
        <p:spPr>
          <a:xfrm>
            <a:off x="5351164" y="586822"/>
            <a:ext cx="6002636" cy="1645920"/>
          </a:xfrm>
        </p:spPr>
        <p:txBody>
          <a:bodyPr anchor="ctr">
            <a:normAutofit lnSpcReduction="10000"/>
          </a:bodyPr>
          <a:lstStyle/>
          <a:p>
            <a:r>
              <a:rPr lang="en-US" sz="1500"/>
              <a:t>Using supervision to teach a language model (LM) to perform tasks described via instructions.</a:t>
            </a:r>
          </a:p>
          <a:p>
            <a:r>
              <a:rPr lang="en-US" sz="1500"/>
              <a:t>The LM will learn to follow instructions and do so even for unseen tasks.</a:t>
            </a:r>
          </a:p>
          <a:p>
            <a:r>
              <a:rPr lang="en-US" sz="1500"/>
              <a:t>Evaluation: group datasets into clusters by task type and hold out each task cluster for evaluation while instruction tuning on all remaining clusters. </a:t>
            </a:r>
          </a:p>
        </p:txBody>
      </p:sp>
      <p:pic>
        <p:nvPicPr>
          <p:cNvPr id="5" name="Picture 4" descr="Table&#10;&#10;Description automatically generated">
            <a:extLst>
              <a:ext uri="{FF2B5EF4-FFF2-40B4-BE49-F238E27FC236}">
                <a16:creationId xmlns:a16="http://schemas.microsoft.com/office/drawing/2014/main" id="{3B090F60-D189-5FD2-622B-0613B3A4C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2290469"/>
            <a:ext cx="10972797" cy="3758819"/>
          </a:xfrm>
          <a:prstGeom prst="rect">
            <a:avLst/>
          </a:prstGeom>
        </p:spPr>
      </p:pic>
      <p:sp>
        <p:nvSpPr>
          <p:cNvPr id="7" name="TextBox 6">
            <a:extLst>
              <a:ext uri="{FF2B5EF4-FFF2-40B4-BE49-F238E27FC236}">
                <a16:creationId xmlns:a16="http://schemas.microsoft.com/office/drawing/2014/main" id="{120C31B5-11D0-D4EA-F886-6B3A28535A03}"/>
              </a:ext>
            </a:extLst>
          </p:cNvPr>
          <p:cNvSpPr txBox="1"/>
          <p:nvPr/>
        </p:nvSpPr>
        <p:spPr>
          <a:xfrm>
            <a:off x="3925455" y="6049288"/>
            <a:ext cx="402398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NLU tasks in blue; NLG tasks in teal</a:t>
            </a:r>
          </a:p>
        </p:txBody>
      </p:sp>
      <p:sp>
        <p:nvSpPr>
          <p:cNvPr id="4" name="Google Shape;344;p36">
            <a:extLst>
              <a:ext uri="{FF2B5EF4-FFF2-40B4-BE49-F238E27FC236}">
                <a16:creationId xmlns:a16="http://schemas.microsoft.com/office/drawing/2014/main" id="{C69259AA-6F3E-ADC3-E131-A54BB753F472}"/>
              </a:ext>
            </a:extLst>
          </p:cNvPr>
          <p:cNvSpPr txBox="1">
            <a:spLocks/>
          </p:cNvSpPr>
          <p:nvPr/>
        </p:nvSpPr>
        <p:spPr>
          <a:xfrm>
            <a:off x="0" y="644377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222222"/>
              </a:buClr>
              <a:buSzPct val="100000"/>
              <a:buFont typeface="Arial" panose="020B0604020202020204" pitchFamily="34" charset="0"/>
              <a:buNone/>
              <a:tabLst/>
              <a:defRPr/>
            </a:pPr>
            <a:r>
              <a:rPr kumimoji="0" lang="en-US" sz="2800" b="0" i="0" u="sng" strike="noStrike" kern="1200" cap="none" spc="0" normalizeH="0" baseline="0" noProof="0">
                <a:ln>
                  <a:noFill/>
                </a:ln>
                <a:solidFill>
                  <a:srgbClr val="222222"/>
                </a:solidFill>
                <a:effectLst/>
                <a:uLnTx/>
                <a:uFillTx/>
                <a:latin typeface="Arial"/>
                <a:ea typeface="Arial"/>
                <a:cs typeface="Arial"/>
                <a:sym typeface="Arial"/>
                <a:hlinkClick r:id="rId3"/>
              </a:rPr>
              <a:t>Jason Wei,  Maarten Bosma, Vincent Y. Zhao, Kelvin Guu, Adams Wei Yu, Brian Lester, Nan Du, Andrew M. Dai, and Quoc V. Le. "FINETUNED LANGUAGE MODELS ARE ZERO-SHOT LEARNERS" ICLR (2022).</a:t>
            </a: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67"/>
              </a:spcBef>
              <a:spcAft>
                <a:spcPts val="0"/>
              </a:spcAft>
              <a:buClr>
                <a:prstClr val="black"/>
              </a:buClr>
              <a:buSzPct val="100000"/>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4">
            <a:extLst>
              <a:ext uri="{FF2B5EF4-FFF2-40B4-BE49-F238E27FC236}">
                <a16:creationId xmlns:a16="http://schemas.microsoft.com/office/drawing/2014/main" id="{0F16FAEB-54DC-1C0C-C661-927839283341}"/>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8" name="Slide Number Placeholder 7">
            <a:extLst>
              <a:ext uri="{FF2B5EF4-FFF2-40B4-BE49-F238E27FC236}">
                <a16:creationId xmlns:a16="http://schemas.microsoft.com/office/drawing/2014/main" id="{D368D660-8D7B-1E85-52D9-B053807592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12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3886-6677-9D15-B982-A69A1DA77700}"/>
              </a:ext>
            </a:extLst>
          </p:cNvPr>
          <p:cNvSpPr>
            <a:spLocks noGrp="1"/>
          </p:cNvSpPr>
          <p:nvPr>
            <p:ph type="title"/>
          </p:nvPr>
        </p:nvSpPr>
        <p:spPr>
          <a:xfrm>
            <a:off x="630936" y="502920"/>
            <a:ext cx="3419856" cy="1463040"/>
          </a:xfrm>
        </p:spPr>
        <p:txBody>
          <a:bodyPr anchor="ctr">
            <a:normAutofit fontScale="90000"/>
          </a:bodyPr>
          <a:lstStyle/>
          <a:p>
            <a:r>
              <a:rPr lang="en-US" sz="2800" b="1">
                <a:latin typeface="Helvetica Neue"/>
              </a:rPr>
              <a:t>Multiple Instruction Templates for Each NLP Task</a:t>
            </a:r>
          </a:p>
        </p:txBody>
      </p:sp>
      <p:sp>
        <p:nvSpPr>
          <p:cNvPr id="3" name="Content Placeholder 2">
            <a:extLst>
              <a:ext uri="{FF2B5EF4-FFF2-40B4-BE49-F238E27FC236}">
                <a16:creationId xmlns:a16="http://schemas.microsoft.com/office/drawing/2014/main" id="{870DA5B6-0A88-D848-ADDF-37553D54D8CD}"/>
              </a:ext>
            </a:extLst>
          </p:cNvPr>
          <p:cNvSpPr>
            <a:spLocks noGrp="1"/>
          </p:cNvSpPr>
          <p:nvPr>
            <p:ph idx="1"/>
          </p:nvPr>
        </p:nvSpPr>
        <p:spPr>
          <a:xfrm>
            <a:off x="4654295" y="294968"/>
            <a:ext cx="7114918" cy="1838632"/>
          </a:xfrm>
        </p:spPr>
        <p:txBody>
          <a:bodyPr anchor="ctr">
            <a:normAutofit/>
          </a:bodyPr>
          <a:lstStyle/>
          <a:p>
            <a:r>
              <a:rPr lang="en-US" sz="1400"/>
              <a:t>Manually compose ten unique templates that use natural language instructions to describe the task for that dataset.</a:t>
            </a:r>
          </a:p>
          <a:p>
            <a:pPr lvl="1"/>
            <a:r>
              <a:rPr lang="en-US" sz="1400"/>
              <a:t>most of the ten templates describe the original task</a:t>
            </a:r>
          </a:p>
          <a:p>
            <a:pPr lvl="1"/>
            <a:r>
              <a:rPr lang="en-US" sz="1400"/>
              <a:t>to increase diversity, for each dataset, up to three templates that “turned the task around”</a:t>
            </a:r>
          </a:p>
          <a:p>
            <a:pPr lvl="1"/>
            <a:r>
              <a:rPr lang="en-US" sz="1400"/>
              <a:t>e.g., for sentiment classification, summarization task related template by asking to generate a movie review</a:t>
            </a:r>
          </a:p>
        </p:txBody>
      </p:sp>
      <p:pic>
        <p:nvPicPr>
          <p:cNvPr id="5" name="Picture 4" descr="Diagram, text&#10;&#10;Description automatically generated">
            <a:extLst>
              <a:ext uri="{FF2B5EF4-FFF2-40B4-BE49-F238E27FC236}">
                <a16:creationId xmlns:a16="http://schemas.microsoft.com/office/drawing/2014/main" id="{680D7D9B-A113-8B7D-47E9-F29F7E159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2482799"/>
            <a:ext cx="10917936" cy="3575625"/>
          </a:xfrm>
          <a:prstGeom prst="rect">
            <a:avLst/>
          </a:prstGeom>
        </p:spPr>
      </p:pic>
      <p:sp>
        <p:nvSpPr>
          <p:cNvPr id="4" name="Google Shape;344;p36">
            <a:extLst>
              <a:ext uri="{FF2B5EF4-FFF2-40B4-BE49-F238E27FC236}">
                <a16:creationId xmlns:a16="http://schemas.microsoft.com/office/drawing/2014/main" id="{0B8AF1AD-5A09-0BC6-44F2-9FBC06792F97}"/>
              </a:ext>
            </a:extLst>
          </p:cNvPr>
          <p:cNvSpPr txBox="1">
            <a:spLocks/>
          </p:cNvSpPr>
          <p:nvPr/>
        </p:nvSpPr>
        <p:spPr>
          <a:xfrm>
            <a:off x="84992" y="6378920"/>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rgbClr val="222222"/>
                </a:solidFill>
                <a:latin typeface="Arial"/>
                <a:ea typeface="Arial"/>
                <a:cs typeface="Arial"/>
                <a:sym typeface="Arial"/>
                <a:hlinkClick r:id="rId3"/>
              </a:rPr>
              <a:t>Jason Wei,  Maarten Bosma, Vincent Y. Zhao, Kelvin Guu, Adams Wei Yu, Brian Lester, Nan Du, Andrew M. Dai, and Quoc V. Le. "FINETUNED LANGUAGE MODELS ARE ZERO-SHOT LEARNERS" ICLR (2022).</a:t>
            </a:r>
            <a:endParaRPr lang="en-US"/>
          </a:p>
          <a:p>
            <a:pPr marL="0" indent="0">
              <a:spcBef>
                <a:spcPts val="1067"/>
              </a:spcBef>
              <a:buClr>
                <a:schemeClr val="dk1"/>
              </a:buClr>
              <a:buSzPct val="100000"/>
              <a:buFont typeface="Arial" panose="020B0604020202020204" pitchFamily="34" charset="0"/>
              <a:buNone/>
            </a:pPr>
            <a:endParaRPr lang="en-US"/>
          </a:p>
        </p:txBody>
      </p:sp>
      <p:sp>
        <p:nvSpPr>
          <p:cNvPr id="6" name="Footer Placeholder 4">
            <a:extLst>
              <a:ext uri="{FF2B5EF4-FFF2-40B4-BE49-F238E27FC236}">
                <a16:creationId xmlns:a16="http://schemas.microsoft.com/office/drawing/2014/main" id="{CDA3A375-D553-DE27-9E49-7AE4BF1495FB}"/>
              </a:ext>
            </a:extLst>
          </p:cNvPr>
          <p:cNvSpPr>
            <a:spLocks noGrp="1"/>
          </p:cNvSpPr>
          <p:nvPr>
            <p:ph type="ftr" sz="quarter" idx="11"/>
          </p:nvPr>
        </p:nvSpPr>
        <p:spPr>
          <a:xfrm>
            <a:off x="4095750" y="6532575"/>
            <a:ext cx="4591049" cy="365125"/>
          </a:xfrm>
        </p:spPr>
        <p:txBody>
          <a:bodyPr/>
          <a:lstStyle/>
          <a:p>
            <a:r>
              <a:rPr lang="en-IN" sz="1400">
                <a:solidFill>
                  <a:srgbClr val="00B050"/>
                </a:solidFill>
              </a:rPr>
              <a:t>ICETCI 2024: DL for Brain Encoding and Decoding</a:t>
            </a:r>
            <a:endParaRPr lang="en-US" sz="1400" dirty="0">
              <a:solidFill>
                <a:srgbClr val="00B050"/>
              </a:solidFill>
            </a:endParaRPr>
          </a:p>
        </p:txBody>
      </p:sp>
      <p:sp>
        <p:nvSpPr>
          <p:cNvPr id="7" name="Slide Number Placeholder 6">
            <a:extLst>
              <a:ext uri="{FF2B5EF4-FFF2-40B4-BE49-F238E27FC236}">
                <a16:creationId xmlns:a16="http://schemas.microsoft.com/office/drawing/2014/main" id="{762CBF82-6DB1-BF1F-D643-6699DB13322E}"/>
              </a:ext>
            </a:extLst>
          </p:cNvPr>
          <p:cNvSpPr>
            <a:spLocks noGrp="1"/>
          </p:cNvSpPr>
          <p:nvPr>
            <p:ph type="sldNum" sz="quarter" idx="12"/>
          </p:nvPr>
        </p:nvSpPr>
        <p:spPr/>
        <p:txBody>
          <a:bodyPr/>
          <a:lstStyle/>
          <a:p>
            <a:fld id="{5BE9A157-85A7-42EF-8098-7F5FC6C09ADD}" type="slidenum">
              <a:rPr lang="en-US" smtClean="0"/>
              <a:t>61</a:t>
            </a:fld>
            <a:endParaRPr lang="en-US"/>
          </a:p>
        </p:txBody>
      </p:sp>
    </p:spTree>
    <p:extLst>
      <p:ext uri="{BB962C8B-B14F-4D97-AF65-F5344CB8AC3E}">
        <p14:creationId xmlns:p14="http://schemas.microsoft.com/office/powerpoint/2010/main" val="367642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3CEE-D1D2-441F-8616-59A3D0469C1A}"/>
              </a:ext>
            </a:extLst>
          </p:cNvPr>
          <p:cNvSpPr>
            <a:spLocks noGrp="1"/>
          </p:cNvSpPr>
          <p:nvPr>
            <p:ph type="title"/>
          </p:nvPr>
        </p:nvSpPr>
        <p:spPr>
          <a:xfrm>
            <a:off x="576263" y="148279"/>
            <a:ext cx="5167185" cy="1680519"/>
          </a:xfrm>
        </p:spPr>
        <p:txBody>
          <a:bodyPr>
            <a:normAutofit/>
          </a:bodyPr>
          <a:lstStyle/>
          <a:p>
            <a:r>
              <a:rPr lang="en-US" sz="2800" b="1" dirty="0">
                <a:latin typeface="Helvetica Neue" panose="020B0604020202020204"/>
              </a:rPr>
              <a:t>Background</a:t>
            </a:r>
          </a:p>
        </p:txBody>
      </p:sp>
      <p:sp>
        <p:nvSpPr>
          <p:cNvPr id="3" name="Content Placeholder 2">
            <a:extLst>
              <a:ext uri="{FF2B5EF4-FFF2-40B4-BE49-F238E27FC236}">
                <a16:creationId xmlns:a16="http://schemas.microsoft.com/office/drawing/2014/main" id="{75669C4E-E91B-4F10-88AB-69944F799F15}"/>
              </a:ext>
            </a:extLst>
          </p:cNvPr>
          <p:cNvSpPr>
            <a:spLocks noGrp="1"/>
          </p:cNvSpPr>
          <p:nvPr>
            <p:ph idx="1"/>
          </p:nvPr>
        </p:nvSpPr>
        <p:spPr>
          <a:xfrm>
            <a:off x="576263" y="1977078"/>
            <a:ext cx="5178960" cy="2786452"/>
          </a:xfrm>
        </p:spPr>
        <p:txBody>
          <a:bodyPr anchor="ctr">
            <a:normAutofit/>
          </a:bodyPr>
          <a:lstStyle/>
          <a:p>
            <a:r>
              <a:rPr lang="en-US" sz="2000" dirty="0"/>
              <a:t>Language Model?</a:t>
            </a:r>
          </a:p>
          <a:p>
            <a:pPr lvl="1"/>
            <a:r>
              <a:rPr lang="en-US" sz="2000" dirty="0"/>
              <a:t>Task of predicting what word comes next</a:t>
            </a:r>
          </a:p>
          <a:p>
            <a:pPr marL="457200" lvl="1" indent="0">
              <a:buNone/>
            </a:pPr>
            <a:endParaRPr lang="en-US" sz="2000" dirty="0"/>
          </a:p>
        </p:txBody>
      </p:sp>
      <p:pic>
        <p:nvPicPr>
          <p:cNvPr id="5" name="Picture 4" descr="A screen shot of a calculator&#10;&#10;Description automatically generated with medium confidence">
            <a:extLst>
              <a:ext uri="{FF2B5EF4-FFF2-40B4-BE49-F238E27FC236}">
                <a16:creationId xmlns:a16="http://schemas.microsoft.com/office/drawing/2014/main" id="{529F6731-3417-4639-B7BC-0B3336DEC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86" y="450506"/>
            <a:ext cx="5129333" cy="3711146"/>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2484945F-A3E0-40B7-8E0E-6286EA2C3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644" y="4654388"/>
            <a:ext cx="5469731" cy="1734056"/>
          </a:xfrm>
          <a:prstGeom prst="rect">
            <a:avLst/>
          </a:prstGeom>
        </p:spPr>
      </p:pic>
      <p:pic>
        <p:nvPicPr>
          <p:cNvPr id="6" name="Picture 5" descr="Diagram&#10;&#10;Description automatically generated">
            <a:extLst>
              <a:ext uri="{FF2B5EF4-FFF2-40B4-BE49-F238E27FC236}">
                <a16:creationId xmlns:a16="http://schemas.microsoft.com/office/drawing/2014/main" id="{C3FBDC1C-8168-46DD-BD52-6CDAA9CA4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1" y="4307840"/>
            <a:ext cx="5821680" cy="1910080"/>
          </a:xfrm>
          <a:prstGeom prst="rect">
            <a:avLst/>
          </a:prstGeom>
        </p:spPr>
      </p:pic>
      <p:sp>
        <p:nvSpPr>
          <p:cNvPr id="4" name="Footer Placeholder 4">
            <a:extLst>
              <a:ext uri="{FF2B5EF4-FFF2-40B4-BE49-F238E27FC236}">
                <a16:creationId xmlns:a16="http://schemas.microsoft.com/office/drawing/2014/main" id="{9A2C9F58-FDAA-6626-F37F-63A19CEE6658}"/>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8" name="Slide Number Placeholder 7">
            <a:extLst>
              <a:ext uri="{FF2B5EF4-FFF2-40B4-BE49-F238E27FC236}">
                <a16:creationId xmlns:a16="http://schemas.microsoft.com/office/drawing/2014/main" id="{ECB1DFEC-F23C-BCA2-9960-BE1BDEC6EA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506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F78B-8609-3792-BBC9-9F67185DF257}"/>
              </a:ext>
            </a:extLst>
          </p:cNvPr>
          <p:cNvSpPr>
            <a:spLocks noGrp="1"/>
          </p:cNvSpPr>
          <p:nvPr>
            <p:ph type="title"/>
          </p:nvPr>
        </p:nvSpPr>
        <p:spPr>
          <a:xfrm>
            <a:off x="838200" y="365125"/>
            <a:ext cx="10515600" cy="473075"/>
          </a:xfrm>
        </p:spPr>
        <p:txBody>
          <a:bodyPr>
            <a:noAutofit/>
          </a:bodyPr>
          <a:lstStyle/>
          <a:p>
            <a:r>
              <a:rPr lang="en-US" sz="2800" b="1">
                <a:latin typeface="Helvetica Neue"/>
              </a:rPr>
              <a:t>Language models are everywhere</a:t>
            </a:r>
          </a:p>
        </p:txBody>
      </p:sp>
      <p:pic>
        <p:nvPicPr>
          <p:cNvPr id="5" name="Content Placeholder 4" descr="Graphical user interface, application&#10;&#10;Description automatically generated">
            <a:extLst>
              <a:ext uri="{FF2B5EF4-FFF2-40B4-BE49-F238E27FC236}">
                <a16:creationId xmlns:a16="http://schemas.microsoft.com/office/drawing/2014/main" id="{B9B84407-696C-4821-6CE9-917EAEF6B2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199" y="1143850"/>
            <a:ext cx="4514201" cy="2194528"/>
          </a:xfrm>
        </p:spPr>
      </p:pic>
      <p:pic>
        <p:nvPicPr>
          <p:cNvPr id="7" name="Picture 6" descr="Graphical user interface, text, application, email&#10;&#10;Description automatically generated">
            <a:extLst>
              <a:ext uri="{FF2B5EF4-FFF2-40B4-BE49-F238E27FC236}">
                <a16:creationId xmlns:a16="http://schemas.microsoft.com/office/drawing/2014/main" id="{8319512C-E1E8-95D1-3451-D0F49F9AD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635" y="3403539"/>
            <a:ext cx="3087328" cy="3063875"/>
          </a:xfrm>
          <a:prstGeom prst="rect">
            <a:avLst/>
          </a:prstGeom>
        </p:spPr>
      </p:pic>
      <p:sp>
        <p:nvSpPr>
          <p:cNvPr id="9" name="TextBox 8">
            <a:extLst>
              <a:ext uri="{FF2B5EF4-FFF2-40B4-BE49-F238E27FC236}">
                <a16:creationId xmlns:a16="http://schemas.microsoft.com/office/drawing/2014/main" id="{470E5C7F-023C-4087-1735-4D06C4B973E5}"/>
              </a:ext>
            </a:extLst>
          </p:cNvPr>
          <p:cNvSpPr txBox="1"/>
          <p:nvPr/>
        </p:nvSpPr>
        <p:spPr>
          <a:xfrm>
            <a:off x="0" y="2223361"/>
            <a:ext cx="132397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92929"/>
                </a:solidFill>
                <a:effectLst/>
                <a:uLnTx/>
                <a:uFillTx/>
                <a:latin typeface="charter"/>
                <a:ea typeface="+mn-ea"/>
                <a:cs typeface="+mn-cs"/>
              </a:rPr>
              <a:t>Sentiment</a:t>
            </a:r>
            <a:endParaRPr kumimoji="0" lang="en-US" sz="1800" b="0" i="0" u="none" strike="noStrike" kern="1200" cap="none" spc="0" normalizeH="0" baseline="0" noProof="0" dirty="0">
              <a:ln>
                <a:noFill/>
              </a:ln>
              <a:solidFill>
                <a:srgbClr val="292929"/>
              </a:solidFill>
              <a:effectLst/>
              <a:uLnTx/>
              <a:uFillTx/>
              <a:latin typeface="charter"/>
              <a:ea typeface="+mn-ea"/>
              <a:cs typeface="+mn-cs"/>
            </a:endParaRPr>
          </a:p>
        </p:txBody>
      </p:sp>
      <p:sp>
        <p:nvSpPr>
          <p:cNvPr id="10" name="TextBox 9">
            <a:extLst>
              <a:ext uri="{FF2B5EF4-FFF2-40B4-BE49-F238E27FC236}">
                <a16:creationId xmlns:a16="http://schemas.microsoft.com/office/drawing/2014/main" id="{92C2A399-4EBB-148E-98E1-57A01C2BBE03}"/>
              </a:ext>
            </a:extLst>
          </p:cNvPr>
          <p:cNvSpPr txBox="1"/>
          <p:nvPr/>
        </p:nvSpPr>
        <p:spPr>
          <a:xfrm>
            <a:off x="0" y="4805747"/>
            <a:ext cx="132397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92929"/>
                </a:solidFill>
                <a:effectLst/>
                <a:uLnTx/>
                <a:uFillTx/>
                <a:latin typeface="charter"/>
                <a:ea typeface="+mn-ea"/>
                <a:cs typeface="+mn-cs"/>
              </a:rPr>
              <a:t>Question Answering</a:t>
            </a:r>
            <a:endParaRPr kumimoji="0" lang="en-US" sz="1800" b="0" i="0" u="none" strike="noStrike" kern="1200" cap="none" spc="0" normalizeH="0" baseline="0" noProof="0" dirty="0">
              <a:ln>
                <a:noFill/>
              </a:ln>
              <a:solidFill>
                <a:srgbClr val="292929"/>
              </a:solidFill>
              <a:effectLst/>
              <a:uLnTx/>
              <a:uFillTx/>
              <a:latin typeface="charter"/>
              <a:ea typeface="+mn-ea"/>
              <a:cs typeface="+mn-cs"/>
            </a:endParaRPr>
          </a:p>
        </p:txBody>
      </p:sp>
      <p:pic>
        <p:nvPicPr>
          <p:cNvPr id="12" name="Picture 11">
            <a:extLst>
              <a:ext uri="{FF2B5EF4-FFF2-40B4-BE49-F238E27FC236}">
                <a16:creationId xmlns:a16="http://schemas.microsoft.com/office/drawing/2014/main" id="{367D1D3B-2313-DF3C-DD99-E303191D4B24}"/>
              </a:ext>
            </a:extLst>
          </p:cNvPr>
          <p:cNvPicPr>
            <a:picLocks noChangeAspect="1"/>
          </p:cNvPicPr>
          <p:nvPr/>
        </p:nvPicPr>
        <p:blipFill rotWithShape="1">
          <a:blip r:embed="rId4">
            <a:extLst>
              <a:ext uri="{28A0092B-C50C-407E-A947-70E740481C1C}">
                <a14:useLocalDpi xmlns:a14="http://schemas.microsoft.com/office/drawing/2010/main" val="0"/>
              </a:ext>
            </a:extLst>
          </a:blip>
          <a:srcRect r="64520"/>
          <a:stretch/>
        </p:blipFill>
        <p:spPr>
          <a:xfrm>
            <a:off x="7267575" y="1164923"/>
            <a:ext cx="1733550" cy="2562225"/>
          </a:xfrm>
          <a:prstGeom prst="rect">
            <a:avLst/>
          </a:prstGeom>
        </p:spPr>
      </p:pic>
      <p:sp>
        <p:nvSpPr>
          <p:cNvPr id="13" name="TextBox 12">
            <a:extLst>
              <a:ext uri="{FF2B5EF4-FFF2-40B4-BE49-F238E27FC236}">
                <a16:creationId xmlns:a16="http://schemas.microsoft.com/office/drawing/2014/main" id="{50ABF065-7BEE-3790-EBFF-7361A4987DFD}"/>
              </a:ext>
            </a:extLst>
          </p:cNvPr>
          <p:cNvSpPr txBox="1"/>
          <p:nvPr/>
        </p:nvSpPr>
        <p:spPr>
          <a:xfrm>
            <a:off x="5857875" y="2241114"/>
            <a:ext cx="162877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92929"/>
                </a:solidFill>
                <a:effectLst/>
                <a:uLnTx/>
                <a:uFillTx/>
                <a:latin typeface="charter"/>
                <a:ea typeface="+mn-ea"/>
                <a:cs typeface="+mn-cs"/>
              </a:rPr>
              <a:t>Summarization</a:t>
            </a:r>
            <a:endParaRPr kumimoji="0" lang="en-US" sz="1800" b="0" i="0" u="none" strike="noStrike" kern="1200" cap="none" spc="0" normalizeH="0" baseline="0" noProof="0" dirty="0">
              <a:ln>
                <a:noFill/>
              </a:ln>
              <a:solidFill>
                <a:srgbClr val="292929"/>
              </a:solidFill>
              <a:effectLst/>
              <a:uLnTx/>
              <a:uFillTx/>
              <a:latin typeface="charter"/>
              <a:ea typeface="+mn-ea"/>
              <a:cs typeface="+mn-cs"/>
            </a:endParaRPr>
          </a:p>
        </p:txBody>
      </p:sp>
      <p:pic>
        <p:nvPicPr>
          <p:cNvPr id="14" name="Picture 13">
            <a:extLst>
              <a:ext uri="{FF2B5EF4-FFF2-40B4-BE49-F238E27FC236}">
                <a16:creationId xmlns:a16="http://schemas.microsoft.com/office/drawing/2014/main" id="{725F8326-2AE8-E1E9-9575-627D72293FD7}"/>
              </a:ext>
            </a:extLst>
          </p:cNvPr>
          <p:cNvPicPr>
            <a:picLocks noChangeAspect="1"/>
          </p:cNvPicPr>
          <p:nvPr/>
        </p:nvPicPr>
        <p:blipFill rotWithShape="1">
          <a:blip r:embed="rId4">
            <a:extLst>
              <a:ext uri="{28A0092B-C50C-407E-A947-70E740481C1C}">
                <a14:useLocalDpi xmlns:a14="http://schemas.microsoft.com/office/drawing/2010/main" val="0"/>
              </a:ext>
            </a:extLst>
          </a:blip>
          <a:srcRect l="35883" r="-786"/>
          <a:stretch/>
        </p:blipFill>
        <p:spPr>
          <a:xfrm>
            <a:off x="9020823" y="1164923"/>
            <a:ext cx="3171177" cy="2562225"/>
          </a:xfrm>
          <a:prstGeom prst="rect">
            <a:avLst/>
          </a:prstGeom>
        </p:spPr>
      </p:pic>
      <p:sp>
        <p:nvSpPr>
          <p:cNvPr id="15" name="Oval 14">
            <a:extLst>
              <a:ext uri="{FF2B5EF4-FFF2-40B4-BE49-F238E27FC236}">
                <a16:creationId xmlns:a16="http://schemas.microsoft.com/office/drawing/2014/main" id="{1EF7E077-B052-FFF2-F9D3-254999EA80D7}"/>
              </a:ext>
            </a:extLst>
          </p:cNvPr>
          <p:cNvSpPr/>
          <p:nvPr/>
        </p:nvSpPr>
        <p:spPr>
          <a:xfrm>
            <a:off x="9267825" y="1348772"/>
            <a:ext cx="828675" cy="47307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Oval 15">
            <a:extLst>
              <a:ext uri="{FF2B5EF4-FFF2-40B4-BE49-F238E27FC236}">
                <a16:creationId xmlns:a16="http://schemas.microsoft.com/office/drawing/2014/main" id="{4FD1E6F6-ECA5-A1E0-4B5B-656D6E7284DF}"/>
              </a:ext>
            </a:extLst>
          </p:cNvPr>
          <p:cNvSpPr/>
          <p:nvPr/>
        </p:nvSpPr>
        <p:spPr>
          <a:xfrm>
            <a:off x="9267824" y="2610446"/>
            <a:ext cx="828675" cy="4730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8" name="Picture 17" descr="A picture containing graphical user interface&#10;&#10;Description automatically generated">
            <a:extLst>
              <a:ext uri="{FF2B5EF4-FFF2-40B4-BE49-F238E27FC236}">
                <a16:creationId xmlns:a16="http://schemas.microsoft.com/office/drawing/2014/main" id="{7867B0CC-1794-EC7D-6F08-B520CAED4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7575" y="4347187"/>
            <a:ext cx="4576689" cy="1743075"/>
          </a:xfrm>
          <a:prstGeom prst="rect">
            <a:avLst/>
          </a:prstGeom>
        </p:spPr>
      </p:pic>
      <p:sp>
        <p:nvSpPr>
          <p:cNvPr id="19" name="TextBox 18">
            <a:extLst>
              <a:ext uri="{FF2B5EF4-FFF2-40B4-BE49-F238E27FC236}">
                <a16:creationId xmlns:a16="http://schemas.microsoft.com/office/drawing/2014/main" id="{3E0E76A8-8C7F-8C73-E240-279A2465221A}"/>
              </a:ext>
            </a:extLst>
          </p:cNvPr>
          <p:cNvSpPr txBox="1"/>
          <p:nvPr/>
        </p:nvSpPr>
        <p:spPr>
          <a:xfrm>
            <a:off x="6010274" y="4895560"/>
            <a:ext cx="132397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92929"/>
                </a:solidFill>
                <a:effectLst/>
                <a:uLnTx/>
                <a:uFillTx/>
                <a:latin typeface="charter"/>
                <a:ea typeface="+mn-ea"/>
                <a:cs typeface="+mn-cs"/>
              </a:rPr>
              <a:t>Coreference Resolution</a:t>
            </a:r>
            <a:endParaRPr kumimoji="0" lang="en-US" sz="1800" b="0" i="0" u="none" strike="noStrike" kern="1200" cap="none" spc="0" normalizeH="0" baseline="0" noProof="0" dirty="0">
              <a:ln>
                <a:noFill/>
              </a:ln>
              <a:solidFill>
                <a:srgbClr val="292929"/>
              </a:solidFill>
              <a:effectLst/>
              <a:uLnTx/>
              <a:uFillTx/>
              <a:latin typeface="charter"/>
              <a:ea typeface="+mn-ea"/>
              <a:cs typeface="+mn-cs"/>
            </a:endParaRPr>
          </a:p>
        </p:txBody>
      </p:sp>
      <p:sp>
        <p:nvSpPr>
          <p:cNvPr id="3" name="Footer Placeholder 4">
            <a:extLst>
              <a:ext uri="{FF2B5EF4-FFF2-40B4-BE49-F238E27FC236}">
                <a16:creationId xmlns:a16="http://schemas.microsoft.com/office/drawing/2014/main" id="{692B29EE-C80F-8A64-282F-45A439EF4837}"/>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DA75DDD1-2E44-DD61-A05F-3421568F8E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544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5" grpId="0" animBg="1"/>
      <p:bldP spid="16"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015C-1702-4009-A9E0-CFF995FE5D26}"/>
              </a:ext>
            </a:extLst>
          </p:cNvPr>
          <p:cNvSpPr>
            <a:spLocks noGrp="1"/>
          </p:cNvSpPr>
          <p:nvPr>
            <p:ph type="title"/>
          </p:nvPr>
        </p:nvSpPr>
        <p:spPr>
          <a:xfrm>
            <a:off x="838200" y="365126"/>
            <a:ext cx="10515600" cy="763764"/>
          </a:xfrm>
        </p:spPr>
        <p:txBody>
          <a:bodyPr>
            <a:normAutofit/>
          </a:bodyPr>
          <a:lstStyle/>
          <a:p>
            <a:r>
              <a:rPr lang="en-US" sz="2800" b="1" dirty="0"/>
              <a:t>Statistical Language Models</a:t>
            </a:r>
          </a:p>
        </p:txBody>
      </p:sp>
      <p:sp>
        <p:nvSpPr>
          <p:cNvPr id="3" name="Content Placeholder 2">
            <a:extLst>
              <a:ext uri="{FF2B5EF4-FFF2-40B4-BE49-F238E27FC236}">
                <a16:creationId xmlns:a16="http://schemas.microsoft.com/office/drawing/2014/main" id="{852132D7-F23C-4175-8354-2385C2156B88}"/>
              </a:ext>
            </a:extLst>
          </p:cNvPr>
          <p:cNvSpPr>
            <a:spLocks noGrp="1"/>
          </p:cNvSpPr>
          <p:nvPr>
            <p:ph idx="1"/>
          </p:nvPr>
        </p:nvSpPr>
        <p:spPr>
          <a:xfrm>
            <a:off x="838200" y="1444978"/>
            <a:ext cx="10515600" cy="4731985"/>
          </a:xfrm>
        </p:spPr>
        <p:txBody>
          <a:bodyPr/>
          <a:lstStyle/>
          <a:p>
            <a:pPr marL="171450" indent="-171450">
              <a:buFont typeface="Arial" panose="020B0604020202020204" pitchFamily="34" charset="0"/>
              <a:buChar char="•"/>
            </a:pPr>
            <a:r>
              <a:rPr lang="en-US" b="0" i="0" dirty="0">
                <a:solidFill>
                  <a:srgbClr val="292929"/>
                </a:solidFill>
                <a:effectLst/>
                <a:latin typeface="charter"/>
              </a:rPr>
              <a:t>The goal of statistical language modelling is to calculate the probability distribution over sequence of words.</a:t>
            </a:r>
          </a:p>
          <a:p>
            <a:pPr marL="628650" lvl="1" indent="-171450"/>
            <a:endParaRPr lang="en-US" dirty="0">
              <a:solidFill>
                <a:srgbClr val="292929"/>
              </a:solidFill>
              <a:latin typeface="charter"/>
            </a:endParaRPr>
          </a:p>
          <a:p>
            <a:pPr marL="628650" lvl="1" indent="-171450"/>
            <a:endParaRPr lang="en-US" dirty="0">
              <a:solidFill>
                <a:srgbClr val="292929"/>
              </a:solidFill>
              <a:latin typeface="charter"/>
            </a:endParaRPr>
          </a:p>
          <a:p>
            <a:pPr marL="628650" lvl="1" indent="-171450"/>
            <a:endParaRPr lang="en-US" b="0" i="0" dirty="0">
              <a:solidFill>
                <a:srgbClr val="292929"/>
              </a:solidFill>
              <a:effectLst/>
              <a:latin typeface="charter"/>
            </a:endParaRPr>
          </a:p>
          <a:p>
            <a:pPr marL="171450" indent="-171450">
              <a:buFont typeface="Arial" panose="020B0604020202020204" pitchFamily="34" charset="0"/>
              <a:buChar char="•"/>
            </a:pPr>
            <a:endParaRPr lang="en-US" b="0" i="0" dirty="0">
              <a:solidFill>
                <a:srgbClr val="292929"/>
              </a:solidFill>
              <a:effectLst/>
              <a:latin typeface="charter"/>
            </a:endParaRPr>
          </a:p>
          <a:p>
            <a:endParaRPr lang="en-US" dirty="0"/>
          </a:p>
          <a:p>
            <a:endParaRPr lang="en-US" dirty="0"/>
          </a:p>
        </p:txBody>
      </p:sp>
      <p:pic>
        <p:nvPicPr>
          <p:cNvPr id="6" name="Picture 5" descr="Chart, histogram&#10;&#10;Description automatically generated">
            <a:extLst>
              <a:ext uri="{FF2B5EF4-FFF2-40B4-BE49-F238E27FC236}">
                <a16:creationId xmlns:a16="http://schemas.microsoft.com/office/drawing/2014/main" id="{A8303B1A-276D-E3A5-ED82-D9A1BC434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15" y="2792361"/>
            <a:ext cx="5713436" cy="3533364"/>
          </a:xfrm>
          <a:prstGeom prst="rect">
            <a:avLst/>
          </a:prstGeom>
        </p:spPr>
      </p:pic>
      <p:sp>
        <p:nvSpPr>
          <p:cNvPr id="8" name="Oval 7">
            <a:extLst>
              <a:ext uri="{FF2B5EF4-FFF2-40B4-BE49-F238E27FC236}">
                <a16:creationId xmlns:a16="http://schemas.microsoft.com/office/drawing/2014/main" id="{96354CDC-4C73-97C0-7667-52B3FA42B27E}"/>
              </a:ext>
            </a:extLst>
          </p:cNvPr>
          <p:cNvSpPr/>
          <p:nvPr/>
        </p:nvSpPr>
        <p:spPr>
          <a:xfrm>
            <a:off x="2571750" y="2773311"/>
            <a:ext cx="1857375" cy="35088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B3413E4F-A046-1ADF-F11B-A7B85FE2C140}"/>
              </a:ext>
            </a:extLst>
          </p:cNvPr>
          <p:cNvSpPr txBox="1"/>
          <p:nvPr/>
        </p:nvSpPr>
        <p:spPr>
          <a:xfrm>
            <a:off x="4429125" y="2753654"/>
            <a:ext cx="3179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ptos" panose="02110004020202020204"/>
                <a:ea typeface="+mn-ea"/>
                <a:cs typeface="+mn-cs"/>
              </a:rPr>
              <a:t>?</a:t>
            </a:r>
          </a:p>
        </p:txBody>
      </p:sp>
      <p:sp>
        <p:nvSpPr>
          <p:cNvPr id="11" name="Oval 10">
            <a:extLst>
              <a:ext uri="{FF2B5EF4-FFF2-40B4-BE49-F238E27FC236}">
                <a16:creationId xmlns:a16="http://schemas.microsoft.com/office/drawing/2014/main" id="{B564B77A-EBBB-2475-B8EC-40DAB46FD2D7}"/>
              </a:ext>
            </a:extLst>
          </p:cNvPr>
          <p:cNvSpPr/>
          <p:nvPr/>
        </p:nvSpPr>
        <p:spPr>
          <a:xfrm>
            <a:off x="1562100" y="5819775"/>
            <a:ext cx="533400" cy="35718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Oval 11">
            <a:extLst>
              <a:ext uri="{FF2B5EF4-FFF2-40B4-BE49-F238E27FC236}">
                <a16:creationId xmlns:a16="http://schemas.microsoft.com/office/drawing/2014/main" id="{82F0F2A7-0162-FA04-F5E5-62D4555BF841}"/>
              </a:ext>
            </a:extLst>
          </p:cNvPr>
          <p:cNvSpPr/>
          <p:nvPr/>
        </p:nvSpPr>
        <p:spPr>
          <a:xfrm>
            <a:off x="2146785" y="5830987"/>
            <a:ext cx="533400" cy="3571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Oval 12">
            <a:extLst>
              <a:ext uri="{FF2B5EF4-FFF2-40B4-BE49-F238E27FC236}">
                <a16:creationId xmlns:a16="http://schemas.microsoft.com/office/drawing/2014/main" id="{2983525C-B1B7-3CAE-DF50-95FF1F499DED}"/>
              </a:ext>
            </a:extLst>
          </p:cNvPr>
          <p:cNvSpPr/>
          <p:nvPr/>
        </p:nvSpPr>
        <p:spPr>
          <a:xfrm>
            <a:off x="2683845" y="5819775"/>
            <a:ext cx="533400" cy="35718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5" name="Picture 14">
            <a:extLst>
              <a:ext uri="{FF2B5EF4-FFF2-40B4-BE49-F238E27FC236}">
                <a16:creationId xmlns:a16="http://schemas.microsoft.com/office/drawing/2014/main" id="{A8E0A633-667B-FC6C-C36F-1E2F5C9DE8B9}"/>
              </a:ext>
            </a:extLst>
          </p:cNvPr>
          <p:cNvPicPr>
            <a:picLocks noChangeAspect="1"/>
          </p:cNvPicPr>
          <p:nvPr/>
        </p:nvPicPr>
        <p:blipFill rotWithShape="1">
          <a:blip r:embed="rId4">
            <a:extLst>
              <a:ext uri="{28A0092B-C50C-407E-A947-70E740481C1C}">
                <a14:useLocalDpi xmlns:a14="http://schemas.microsoft.com/office/drawing/2010/main" val="0"/>
              </a:ext>
            </a:extLst>
          </a:blip>
          <a:srcRect t="10595" r="68968"/>
          <a:stretch/>
        </p:blipFill>
        <p:spPr>
          <a:xfrm>
            <a:off x="6808170" y="2773311"/>
            <a:ext cx="1211880" cy="3414864"/>
          </a:xfrm>
          <a:prstGeom prst="rect">
            <a:avLst/>
          </a:prstGeom>
        </p:spPr>
      </p:pic>
      <p:pic>
        <p:nvPicPr>
          <p:cNvPr id="16" name="Picture 15">
            <a:extLst>
              <a:ext uri="{FF2B5EF4-FFF2-40B4-BE49-F238E27FC236}">
                <a16:creationId xmlns:a16="http://schemas.microsoft.com/office/drawing/2014/main" id="{5E92107B-B48B-C39A-2DA0-09888E475630}"/>
              </a:ext>
            </a:extLst>
          </p:cNvPr>
          <p:cNvPicPr>
            <a:picLocks noChangeAspect="1"/>
          </p:cNvPicPr>
          <p:nvPr/>
        </p:nvPicPr>
        <p:blipFill rotWithShape="1">
          <a:blip r:embed="rId4">
            <a:extLst>
              <a:ext uri="{28A0092B-C50C-407E-A947-70E740481C1C}">
                <a14:useLocalDpi xmlns:a14="http://schemas.microsoft.com/office/drawing/2010/main" val="0"/>
              </a:ext>
            </a:extLst>
          </a:blip>
          <a:srcRect l="31032" t="10595"/>
          <a:stretch/>
        </p:blipFill>
        <p:spPr>
          <a:xfrm>
            <a:off x="8020050" y="2773311"/>
            <a:ext cx="2693370" cy="3414864"/>
          </a:xfrm>
          <a:prstGeom prst="rect">
            <a:avLst/>
          </a:prstGeom>
        </p:spPr>
      </p:pic>
      <p:sp>
        <p:nvSpPr>
          <p:cNvPr id="4" name="Footer Placeholder 4">
            <a:extLst>
              <a:ext uri="{FF2B5EF4-FFF2-40B4-BE49-F238E27FC236}">
                <a16:creationId xmlns:a16="http://schemas.microsoft.com/office/drawing/2014/main" id="{6E4F2313-926B-A0FD-94EA-99087589FE43}"/>
              </a:ext>
            </a:extLst>
          </p:cNvPr>
          <p:cNvSpPr>
            <a:spLocks noGrp="1"/>
          </p:cNvSpPr>
          <p:nvPr>
            <p:ph type="ftr" sz="quarter" idx="11"/>
          </p:nvPr>
        </p:nvSpPr>
        <p:spPr>
          <a:xfrm>
            <a:off x="4095750" y="6532575"/>
            <a:ext cx="459104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B050"/>
                </a:solidFill>
                <a:effectLst/>
                <a:uLnTx/>
                <a:uFillTx/>
                <a:latin typeface="Aptos" panose="02110004020202020204"/>
                <a:ea typeface="+mn-ea"/>
                <a:cs typeface="+mn-cs"/>
              </a:rPr>
              <a:t>ICETCI 2024: DL for Brain Encoding and Decoding</a:t>
            </a:r>
            <a:endParaRPr kumimoji="0" lang="en-US" sz="1400" b="0" i="0" u="none" strike="noStrike" kern="1200" cap="none" spc="0" normalizeH="0" baseline="0" noProof="0" dirty="0">
              <a:ln>
                <a:noFill/>
              </a:ln>
              <a:solidFill>
                <a:srgbClr val="00B050"/>
              </a:solidFill>
              <a:effectLst/>
              <a:uLnTx/>
              <a:uFillTx/>
              <a:latin typeface="Aptos" panose="02110004020202020204"/>
              <a:ea typeface="+mn-ea"/>
              <a:cs typeface="+mn-cs"/>
            </a:endParaRPr>
          </a:p>
        </p:txBody>
      </p:sp>
      <p:sp>
        <p:nvSpPr>
          <p:cNvPr id="5" name="Slide Number Placeholder 4">
            <a:extLst>
              <a:ext uri="{FF2B5EF4-FFF2-40B4-BE49-F238E27FC236}">
                <a16:creationId xmlns:a16="http://schemas.microsoft.com/office/drawing/2014/main" id="{C1D5569C-3038-26CD-547B-805AAB522E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A157-85A7-42EF-8098-7F5FC6C09AD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284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4883</Words>
  <Application>Microsoft Office PowerPoint</Application>
  <PresentationFormat>Widescreen</PresentationFormat>
  <Paragraphs>593</Paragraphs>
  <Slides>61</Slides>
  <Notes>26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Aptos</vt:lpstr>
      <vt:lpstr>Aptos Display</vt:lpstr>
      <vt:lpstr>Arial</vt:lpstr>
      <vt:lpstr>Calibri</vt:lpstr>
      <vt:lpstr>charter</vt:lpstr>
      <vt:lpstr>Courier New</vt:lpstr>
      <vt:lpstr>Google Sans</vt:lpstr>
      <vt:lpstr>Helvetica</vt:lpstr>
      <vt:lpstr>Helvetica Neue</vt:lpstr>
      <vt:lpstr>Poppins</vt:lpstr>
      <vt:lpstr>Roboto</vt:lpstr>
      <vt:lpstr>SF Pro Display</vt:lpstr>
      <vt:lpstr>source-serif-pro</vt:lpstr>
      <vt:lpstr>1_Office Theme</vt:lpstr>
      <vt:lpstr>Bridging Language in Machines and Language in the Brain</vt:lpstr>
      <vt:lpstr>Schedule</vt:lpstr>
      <vt:lpstr>Agenda</vt:lpstr>
      <vt:lpstr>Agenda</vt:lpstr>
      <vt:lpstr>Agenda</vt:lpstr>
      <vt:lpstr>PowerPoint Presentation</vt:lpstr>
      <vt:lpstr>Background</vt:lpstr>
      <vt:lpstr>Language models are everywhere</vt:lpstr>
      <vt:lpstr>Statistical Language Models</vt:lpstr>
      <vt:lpstr>Neural Language Models</vt:lpstr>
      <vt:lpstr>Seq2Seq models: RNNs</vt:lpstr>
      <vt:lpstr>Seq2Seq models: RNNs</vt:lpstr>
      <vt:lpstr>PowerPoint Presentation</vt:lpstr>
      <vt:lpstr>Seq2Seq Learning with RNNs</vt:lpstr>
      <vt:lpstr>Seq2Seq Model with Attention</vt:lpstr>
      <vt:lpstr>Seq2Seq with Attention</vt:lpstr>
      <vt:lpstr>Attention is All You Need…..</vt:lpstr>
      <vt:lpstr>Transformers</vt:lpstr>
      <vt:lpstr>PowerPoint Presentation</vt:lpstr>
      <vt:lpstr>PowerPoint Presentation</vt:lpstr>
      <vt:lpstr>Transformer </vt:lpstr>
      <vt:lpstr>LLMs: Pretraining for three types of architectures</vt:lpstr>
      <vt:lpstr>PowerPoint Presentation</vt:lpstr>
      <vt:lpstr>Language models are everywhere</vt:lpstr>
      <vt:lpstr>BERT: Workflow</vt:lpstr>
      <vt:lpstr>GPT2: Workflow</vt:lpstr>
      <vt:lpstr>Fine tuning: tune pretrain language model on a task</vt:lpstr>
      <vt:lpstr>Task-specific language models</vt:lpstr>
      <vt:lpstr>How does finetuning modify the layers representations for different models?</vt:lpstr>
      <vt:lpstr>Downside of full fine tuning</vt:lpstr>
      <vt:lpstr>Agenda</vt:lpstr>
      <vt:lpstr>PowerPoint Presentation</vt:lpstr>
      <vt:lpstr>PowerPoint Presentation</vt:lpstr>
      <vt:lpstr>Hierarchy of Linguistic Info - Setting</vt:lpstr>
      <vt:lpstr>PowerPoint Presentation</vt:lpstr>
      <vt:lpstr>PowerPoint Presentation</vt:lpstr>
      <vt:lpstr>PowerPoint Presentation</vt:lpstr>
      <vt:lpstr>PowerPoint Presentation</vt:lpstr>
      <vt:lpstr>Mechanistic Interpretability</vt:lpstr>
      <vt:lpstr>Robustness</vt:lpstr>
      <vt:lpstr>Agenda</vt:lpstr>
      <vt:lpstr>T5 (Text-to-Text Transfer Transformer): Workflow</vt:lpstr>
      <vt:lpstr>T5: Workflow, Encoder</vt:lpstr>
      <vt:lpstr>T5: Different unsupervised objectives</vt:lpstr>
      <vt:lpstr>Agenda</vt:lpstr>
      <vt:lpstr>Prompting</vt:lpstr>
      <vt:lpstr>Zero-shot vs. One-shot vs. Few-shot prompting</vt:lpstr>
      <vt:lpstr>GPT-3 Prompting</vt:lpstr>
      <vt:lpstr>Prompt-tuning</vt:lpstr>
      <vt:lpstr>Hard vs. Soft Prompts</vt:lpstr>
      <vt:lpstr>Soft Prompt-tuning vs. Adapters</vt:lpstr>
      <vt:lpstr>Prompt-tuning</vt:lpstr>
      <vt:lpstr>Prompt-tuning</vt:lpstr>
      <vt:lpstr>Prompt-tuning</vt:lpstr>
      <vt:lpstr>Prompt-tuning</vt:lpstr>
      <vt:lpstr>Limits of prompting of harder tasks?</vt:lpstr>
      <vt:lpstr>Agenda</vt:lpstr>
      <vt:lpstr>Instruction-tuning</vt:lpstr>
      <vt:lpstr>Instruction-tuning</vt:lpstr>
      <vt:lpstr>Instruction Models:</vt:lpstr>
      <vt:lpstr>Multiple Instruction Templates for Each NLP Task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Oota Reddy</dc:creator>
  <cp:lastModifiedBy>Oota Reddy</cp:lastModifiedBy>
  <cp:revision>2</cp:revision>
  <dcterms:created xsi:type="dcterms:W3CDTF">2024-08-27T05:27:15Z</dcterms:created>
  <dcterms:modified xsi:type="dcterms:W3CDTF">2024-08-27T05:28:27Z</dcterms:modified>
</cp:coreProperties>
</file>